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0" r:id="rId7"/>
    <p:sldId id="261" r:id="rId8"/>
    <p:sldId id="262" r:id="rId9"/>
    <p:sldId id="263" r:id="rId10"/>
    <p:sldId id="264" r:id="rId11"/>
    <p:sldId id="265" r:id="rId12"/>
    <p:sldId id="278" r:id="rId13"/>
    <p:sldId id="266" r:id="rId14"/>
    <p:sldId id="267" r:id="rId15"/>
    <p:sldId id="268" r:id="rId16"/>
    <p:sldId id="269" r:id="rId17"/>
    <p:sldId id="280" r:id="rId18"/>
    <p:sldId id="290" r:id="rId19"/>
    <p:sldId id="281" r:id="rId20"/>
    <p:sldId id="282" r:id="rId21"/>
    <p:sldId id="283" r:id="rId22"/>
    <p:sldId id="284" r:id="rId23"/>
    <p:sldId id="285" r:id="rId24"/>
    <p:sldId id="286" r:id="rId25"/>
    <p:sldId id="291" r:id="rId26"/>
    <p:sldId id="292" r:id="rId27"/>
    <p:sldId id="287" r:id="rId28"/>
    <p:sldId id="288" r:id="rId29"/>
    <p:sldId id="271" r:id="rId30"/>
    <p:sldId id="279" r:id="rId31"/>
    <p:sldId id="299" r:id="rId32"/>
    <p:sldId id="298" r:id="rId33"/>
    <p:sldId id="293" r:id="rId34"/>
    <p:sldId id="296" r:id="rId35"/>
    <p:sldId id="294" r:id="rId36"/>
    <p:sldId id="295" r:id="rId37"/>
    <p:sldId id="300"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20441" autoAdjust="0"/>
    <p:restoredTop sz="94586" autoAdjust="0"/>
  </p:normalViewPr>
  <p:slideViewPr>
    <p:cSldViewPr>
      <p:cViewPr>
        <p:scale>
          <a:sx n="59" d="100"/>
          <a:sy n="59" d="100"/>
        </p:scale>
        <p:origin x="-145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2/12/2023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2/12/2023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2/12/2023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2/12/2023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2/12/2023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04800"/>
            <a:ext cx="1148443" cy="11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228600"/>
            <a:ext cx="1659432" cy="1128788"/>
          </a:xfrm>
          <a:prstGeom prst="rect">
            <a:avLst/>
          </a:prstGeom>
        </p:spPr>
      </p:pic>
      <p:sp>
        <p:nvSpPr>
          <p:cNvPr id="8" name="Rectangle 7"/>
          <p:cNvSpPr/>
          <p:nvPr/>
        </p:nvSpPr>
        <p:spPr>
          <a:xfrm>
            <a:off x="1828800" y="381000"/>
            <a:ext cx="4572000" cy="1200329"/>
          </a:xfrm>
          <a:prstGeom prst="rect">
            <a:avLst/>
          </a:prstGeom>
        </p:spPr>
        <p:txBody>
          <a:bodyPr>
            <a:spAutoFit/>
          </a:bodyPr>
          <a:lstStyle/>
          <a:p>
            <a:r>
              <a:rPr lang="en-US" b="1" dirty="0" smtClean="0">
                <a:solidFill>
                  <a:srgbClr val="000000"/>
                </a:solidFill>
                <a:latin typeface="Berlin Sans FB Demi" panose="020E0802020502020306" pitchFamily="34" charset="0"/>
              </a:rPr>
              <a:t>University of </a:t>
            </a:r>
            <a:r>
              <a:rPr lang="en-US" b="1" dirty="0" err="1" smtClean="0">
                <a:solidFill>
                  <a:srgbClr val="000000"/>
                </a:solidFill>
                <a:latin typeface="Berlin Sans FB Demi" panose="020E0802020502020306" pitchFamily="34" charset="0"/>
              </a:rPr>
              <a:t>Basrah</a:t>
            </a:r>
            <a:r>
              <a:rPr lang="en-US" b="1" dirty="0" smtClean="0">
                <a:solidFill>
                  <a:srgbClr val="000000"/>
                </a:solidFill>
                <a:latin typeface="Berlin Sans FB Demi" panose="020E0802020502020306" pitchFamily="34" charset="0"/>
              </a:rPr>
              <a: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College of Nursing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Fundamentals of Nursing Department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Second stage </a:t>
            </a:r>
            <a:endParaRPr lang="ar-IQ" dirty="0">
              <a:solidFill>
                <a:prstClr val="black"/>
              </a:solidFill>
            </a:endParaRPr>
          </a:p>
        </p:txBody>
      </p:sp>
      <p:sp>
        <p:nvSpPr>
          <p:cNvPr id="9" name="Rectangle 8"/>
          <p:cNvSpPr/>
          <p:nvPr/>
        </p:nvSpPr>
        <p:spPr>
          <a:xfrm>
            <a:off x="3962400" y="1676400"/>
            <a:ext cx="4953000" cy="5155257"/>
          </a:xfrm>
          <a:prstGeom prst="rect">
            <a:avLst/>
          </a:prstGeom>
        </p:spPr>
        <p:txBody>
          <a:bodyPr wrap="square">
            <a:spAutoFit/>
          </a:bodyPr>
          <a:lstStyle/>
          <a:p>
            <a:pPr algn="ctr">
              <a:lnSpc>
                <a:spcPct val="150000"/>
              </a:lnSpc>
            </a:pPr>
            <a:r>
              <a:rPr lang="en-US" sz="2000" b="1" dirty="0" smtClean="0">
                <a:solidFill>
                  <a:prstClr val="black"/>
                </a:solidFill>
              </a:rPr>
              <a:t> Adult Nursing (II) 2nd Stage</a:t>
            </a:r>
          </a:p>
          <a:p>
            <a:pPr algn="ctr">
              <a:lnSpc>
                <a:spcPct val="150000"/>
              </a:lnSpc>
            </a:pPr>
            <a:r>
              <a:rPr lang="en-US" sz="2000" b="1" dirty="0" smtClean="0">
                <a:solidFill>
                  <a:prstClr val="black"/>
                </a:solidFill>
              </a:rPr>
              <a:t>Lecture 1 (Theory</a:t>
            </a:r>
            <a:r>
              <a:rPr lang="en-US" sz="2400" b="1" dirty="0" smtClean="0">
                <a:solidFill>
                  <a:prstClr val="black"/>
                </a:solidFill>
              </a:rPr>
              <a:t>)</a:t>
            </a:r>
          </a:p>
          <a:p>
            <a:pPr algn="ctr">
              <a:lnSpc>
                <a:spcPct val="150000"/>
              </a:lnSpc>
            </a:pPr>
            <a:endParaRPr lang="en-US" b="1" dirty="0" smtClean="0">
              <a:solidFill>
                <a:prstClr val="black"/>
              </a:solidFill>
            </a:endParaRPr>
          </a:p>
          <a:p>
            <a:pPr marL="457200" indent="-457200" algn="ctr"/>
            <a:r>
              <a:rPr lang="en-US" sz="3200" kern="0" spc="-5" dirty="0" smtClean="0">
                <a:solidFill>
                  <a:srgbClr val="C00000"/>
                </a:solidFill>
              </a:rPr>
              <a:t>   Assessment and diagnostic test in musculoskeletal system </a:t>
            </a: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r>
              <a:rPr lang="en-US" b="1" kern="0" spc="-5" dirty="0" smtClean="0">
                <a:solidFill>
                  <a:srgbClr val="C00000"/>
                </a:solidFill>
              </a:rPr>
              <a:t>Dr. </a:t>
            </a:r>
            <a:r>
              <a:rPr lang="en-US" b="1" kern="0" spc="-5" dirty="0" err="1" smtClean="0">
                <a:solidFill>
                  <a:srgbClr val="C00000"/>
                </a:solidFill>
              </a:rPr>
              <a:t>Mohamad</a:t>
            </a:r>
            <a:r>
              <a:rPr lang="en-US" b="1" kern="0" spc="-5" dirty="0" smtClean="0">
                <a:solidFill>
                  <a:srgbClr val="C00000"/>
                </a:solidFill>
              </a:rPr>
              <a:t>  </a:t>
            </a:r>
            <a:r>
              <a:rPr lang="en-US" b="1" kern="0" spc="-5" dirty="0" err="1" smtClean="0">
                <a:solidFill>
                  <a:srgbClr val="C00000"/>
                </a:solidFill>
              </a:rPr>
              <a:t>Abdulridha</a:t>
            </a:r>
            <a:r>
              <a:rPr lang="en-US" b="1" kern="0" spc="-5" dirty="0" smtClean="0">
                <a:solidFill>
                  <a:srgbClr val="C00000"/>
                </a:solidFill>
              </a:rPr>
              <a:t> </a:t>
            </a:r>
          </a:p>
          <a:p>
            <a:pPr marL="457200" indent="-457200" algn="ctr"/>
            <a:endParaRPr lang="en-US" b="1" kern="0" spc="-5" dirty="0" smtClean="0">
              <a:solidFill>
                <a:srgbClr val="C00000"/>
              </a:solidFill>
            </a:endParaRPr>
          </a:p>
          <a:p>
            <a:pPr marL="457200" indent="-457200" algn="ctr">
              <a:buFontTx/>
              <a:buChar char="-"/>
            </a:pPr>
            <a:r>
              <a:rPr lang="en-US" b="1" kern="0" spc="-5" dirty="0" smtClean="0">
                <a:solidFill>
                  <a:srgbClr val="C00000"/>
                </a:solidFill>
              </a:rPr>
              <a:t>Orthopedic Surgeon </a:t>
            </a:r>
          </a:p>
          <a:p>
            <a:pPr marL="457200" indent="-457200" algn="ctr">
              <a:buFontTx/>
              <a:buChar char="-"/>
            </a:pPr>
            <a:r>
              <a:rPr lang="en-US" b="1" kern="0" spc="-5" dirty="0" smtClean="0">
                <a:solidFill>
                  <a:srgbClr val="C00000"/>
                </a:solidFill>
              </a:rPr>
              <a:t>M.B.CH.B   F.I.C.M.S (ORTHO)</a:t>
            </a:r>
          </a:p>
        </p:txBody>
      </p:sp>
      <p:pic>
        <p:nvPicPr>
          <p:cNvPr id="6" name="Picture 5" descr="ؤر.JPG"/>
          <p:cNvPicPr>
            <a:picLocks noChangeAspect="1"/>
          </p:cNvPicPr>
          <p:nvPr/>
        </p:nvPicPr>
        <p:blipFill>
          <a:blip r:embed="rId4"/>
          <a:stretch>
            <a:fillRect/>
          </a:stretch>
        </p:blipFill>
        <p:spPr>
          <a:xfrm>
            <a:off x="457200" y="1905000"/>
            <a:ext cx="3886200" cy="2171700"/>
          </a:xfrm>
          <a:prstGeom prst="rect">
            <a:avLst/>
          </a:prstGeom>
        </p:spPr>
      </p:pic>
      <p:pic>
        <p:nvPicPr>
          <p:cNvPr id="10" name="Picture 9" descr="بس.JPG"/>
          <p:cNvPicPr>
            <a:picLocks noChangeAspect="1"/>
          </p:cNvPicPr>
          <p:nvPr/>
        </p:nvPicPr>
        <p:blipFill>
          <a:blip r:embed="rId5"/>
          <a:stretch>
            <a:fillRect/>
          </a:stretch>
        </p:blipFill>
        <p:spPr>
          <a:xfrm>
            <a:off x="533400" y="4343400"/>
            <a:ext cx="3829050" cy="22815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smtClean="0"/>
              <a:t>Techniques of inspection and palpation are used to evaluate the patient’s</a:t>
            </a:r>
            <a:br>
              <a:rPr lang="en-US" dirty="0" smtClean="0"/>
            </a:br>
            <a:r>
              <a:rPr lang="en-US" dirty="0" smtClean="0"/>
              <a:t>posture, gait, bone integrity, joint function, and muscle strength and size.</a:t>
            </a:r>
            <a:br>
              <a:rPr lang="en-US" dirty="0" smtClean="0"/>
            </a:br>
            <a:r>
              <a:rPr lang="en-US" dirty="0" smtClean="0"/>
              <a:t>In addition, assessing the skin and neurovascular status is an important part</a:t>
            </a:r>
            <a:br>
              <a:rPr lang="en-US" dirty="0" smtClean="0"/>
            </a:br>
            <a:r>
              <a:rPr lang="en-US" dirty="0" smtClean="0"/>
              <a:t>of a complete musculoskeletal assessment.</a:t>
            </a:r>
          </a:p>
          <a:p>
            <a:endParaRPr lang="en-US" dirty="0"/>
          </a:p>
        </p:txBody>
      </p:sp>
      <p:sp>
        <p:nvSpPr>
          <p:cNvPr id="3" name="Title 2"/>
          <p:cNvSpPr>
            <a:spLocks noGrp="1"/>
          </p:cNvSpPr>
          <p:nvPr>
            <p:ph type="title"/>
          </p:nvPr>
        </p:nvSpPr>
        <p:spPr/>
        <p:txBody>
          <a:bodyPr>
            <a:normAutofit fontScale="90000"/>
          </a:bodyPr>
          <a:lstStyle/>
          <a:p>
            <a:r>
              <a:rPr lang="en-US" dirty="0" smtClean="0"/>
              <a:t>Physical Assessment</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10000"/>
          </a:bodyPr>
          <a:lstStyle/>
          <a:p>
            <a:r>
              <a:rPr lang="en-US" dirty="0" smtClean="0"/>
              <a:t>The normal curvature of the spine is convex through the thoracic portion and concave through the cervical and lumbar portions.</a:t>
            </a:r>
          </a:p>
          <a:p>
            <a:pPr lvl="0"/>
            <a:r>
              <a:rPr lang="en-US" b="1" dirty="0" smtClean="0"/>
              <a:t> </a:t>
            </a:r>
            <a:r>
              <a:rPr lang="en-US" b="1" dirty="0" err="1" smtClean="0"/>
              <a:t>kyphosis</a:t>
            </a:r>
            <a:r>
              <a:rPr lang="en-US" dirty="0" smtClean="0"/>
              <a:t>, which is an increased forward curvature of the thoracic spine</a:t>
            </a:r>
          </a:p>
          <a:p>
            <a:r>
              <a:rPr lang="en-US" dirty="0" smtClean="0"/>
              <a:t>(e.g., arthritis or disc degeneration), fractures related to osteoporosis, and injury or trauma</a:t>
            </a:r>
          </a:p>
          <a:p>
            <a:r>
              <a:rPr lang="en-US" dirty="0" smtClean="0"/>
              <a:t>2. </a:t>
            </a:r>
            <a:r>
              <a:rPr lang="en-US" b="1" dirty="0" err="1" smtClean="0"/>
              <a:t>lordosis</a:t>
            </a:r>
            <a:r>
              <a:rPr lang="en-US" dirty="0" smtClean="0"/>
              <a:t>, or swayback, an exaggerated curvature of the lumbar spine</a:t>
            </a:r>
          </a:p>
          <a:p>
            <a:r>
              <a:rPr lang="en-US" dirty="0" smtClean="0"/>
              <a:t> </a:t>
            </a:r>
            <a:r>
              <a:rPr lang="en-US" dirty="0" err="1" smtClean="0"/>
              <a:t>e.g</a:t>
            </a:r>
            <a:r>
              <a:rPr lang="en-US" dirty="0" smtClean="0"/>
              <a:t> pregnancy</a:t>
            </a:r>
          </a:p>
          <a:p>
            <a:r>
              <a:rPr lang="en-US" dirty="0" smtClean="0"/>
              <a:t>3.</a:t>
            </a:r>
            <a:r>
              <a:rPr lang="en-US" b="1" dirty="0" smtClean="0"/>
              <a:t> scoliosis</a:t>
            </a:r>
            <a:r>
              <a:rPr lang="en-US" dirty="0" smtClean="0"/>
              <a:t>, which is a lateral curving deviation of the spine can be congenital, idiopathic </a:t>
            </a:r>
            <a:r>
              <a:rPr lang="en-US" dirty="0" err="1" smtClean="0"/>
              <a:t>e,g</a:t>
            </a:r>
            <a:r>
              <a:rPr lang="en-US" dirty="0" smtClean="0"/>
              <a:t> muscular dystrophy</a:t>
            </a:r>
          </a:p>
          <a:p>
            <a:endParaRPr lang="en-US" dirty="0"/>
          </a:p>
        </p:txBody>
      </p:sp>
      <p:sp>
        <p:nvSpPr>
          <p:cNvPr id="3" name="Title 2"/>
          <p:cNvSpPr>
            <a:spLocks noGrp="1"/>
          </p:cNvSpPr>
          <p:nvPr>
            <p:ph type="title"/>
          </p:nvPr>
        </p:nvSpPr>
        <p:spPr/>
        <p:txBody>
          <a:bodyPr>
            <a:normAutofit fontScale="90000"/>
          </a:bodyPr>
          <a:lstStyle/>
          <a:p>
            <a:pPr lvl="0"/>
            <a:r>
              <a:rPr lang="en-US" dirty="0" smtClean="0"/>
              <a:t>A. Posture</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a:stretch>
            <a:fillRect/>
          </a:stretch>
        </p:blipFill>
        <p:spPr>
          <a:xfrm>
            <a:off x="323716" y="685800"/>
            <a:ext cx="8286883" cy="5965688"/>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788091"/>
          </a:xfrm>
        </p:spPr>
        <p:txBody>
          <a:bodyPr/>
          <a:lstStyle/>
          <a:p>
            <a:r>
              <a:rPr lang="en-US" dirty="0" smtClean="0"/>
              <a:t>Gait is assessed by having the patient walk away from the examiner for a</a:t>
            </a:r>
            <a:br>
              <a:rPr lang="en-US" dirty="0" smtClean="0"/>
            </a:br>
            <a:r>
              <a:rPr lang="en-US" dirty="0" smtClean="0"/>
              <a:t>short distance. </a:t>
            </a:r>
            <a:r>
              <a:rPr lang="en-US" dirty="0" err="1" smtClean="0"/>
              <a:t>e.g</a:t>
            </a:r>
            <a:r>
              <a:rPr lang="en-US" dirty="0" smtClean="0"/>
              <a:t> unsteadiness or irregular movements, limping.</a:t>
            </a:r>
          </a:p>
          <a:p>
            <a:r>
              <a:rPr lang="en-US" dirty="0" smtClean="0"/>
              <a:t> </a:t>
            </a:r>
          </a:p>
          <a:p>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B. Gait</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bony skeleton is assessed for deformities and alignment. Symmetric parts of the body, such as extremities, are compared. Abnormal bony growths due to bone tumors may be observed. Shortened extremities, amputations, and body parts that are not in anatomic alignment are noted.</a:t>
            </a:r>
          </a:p>
          <a:p>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c. Bone Integrity</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articular</a:t>
            </a:r>
            <a:r>
              <a:rPr lang="en-US" dirty="0" smtClean="0"/>
              <a:t> system is evaluated by noting range of motion, deformity, stability, tenderness, swelling,  effusion  and nodular formation.</a:t>
            </a:r>
          </a:p>
          <a:p>
            <a:r>
              <a:rPr lang="en-US" dirty="0" err="1" smtClean="0"/>
              <a:t>Rhoumatoid</a:t>
            </a:r>
            <a:r>
              <a:rPr lang="en-US" dirty="0" smtClean="0"/>
              <a:t> arthritis soft nodule at long extensor  tendon </a:t>
            </a:r>
          </a:p>
          <a:p>
            <a:r>
              <a:rPr lang="en-US" dirty="0" smtClean="0"/>
              <a:t>Gout  hard nodule neat the joint </a:t>
            </a:r>
          </a:p>
          <a:p>
            <a:r>
              <a:rPr lang="en-US" dirty="0" smtClean="0"/>
              <a:t> </a:t>
            </a:r>
          </a:p>
          <a:p>
            <a:endParaRPr lang="en-US" dirty="0"/>
          </a:p>
        </p:txBody>
      </p:sp>
      <p:sp>
        <p:nvSpPr>
          <p:cNvPr id="3" name="Title 2"/>
          <p:cNvSpPr>
            <a:spLocks noGrp="1"/>
          </p:cNvSpPr>
          <p:nvPr>
            <p:ph type="title"/>
          </p:nvPr>
        </p:nvSpPr>
        <p:spPr/>
        <p:txBody>
          <a:bodyPr/>
          <a:lstStyle/>
          <a:p>
            <a:r>
              <a:rPr lang="en-US" dirty="0" smtClean="0"/>
              <a:t>D. Joint Function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10000"/>
          </a:bodyPr>
          <a:lstStyle/>
          <a:p>
            <a:r>
              <a:rPr lang="en-US" dirty="0" smtClean="0"/>
              <a:t>The muscular system is assessed by noting muscular strength and coordination, the size of individual muscles, and the patient’s ability to</a:t>
            </a:r>
            <a:br>
              <a:rPr lang="en-US" dirty="0" smtClean="0"/>
            </a:br>
            <a:r>
              <a:rPr lang="en-US" dirty="0" smtClean="0"/>
              <a:t>change position.</a:t>
            </a:r>
          </a:p>
          <a:p>
            <a:pPr lvl="0"/>
            <a:r>
              <a:rPr lang="en-US" dirty="0" smtClean="0"/>
              <a:t>Muscle tone: palpating the muscle while passively moving the relaxed</a:t>
            </a:r>
            <a:br>
              <a:rPr lang="en-US" dirty="0" smtClean="0"/>
            </a:br>
            <a:r>
              <a:rPr lang="en-US" dirty="0" smtClean="0"/>
              <a:t>extremity</a:t>
            </a:r>
          </a:p>
          <a:p>
            <a:pPr lvl="0"/>
            <a:r>
              <a:rPr lang="en-US" dirty="0" smtClean="0"/>
              <a:t>Muscle strength: patient perform certain maneuvers with and</a:t>
            </a:r>
            <a:br>
              <a:rPr lang="en-US" dirty="0" smtClean="0"/>
            </a:br>
            <a:r>
              <a:rPr lang="en-US" dirty="0" smtClean="0"/>
              <a:t>without added resistance.</a:t>
            </a:r>
          </a:p>
          <a:p>
            <a:pPr lvl="0"/>
            <a:r>
              <a:rPr lang="en-US" dirty="0" smtClean="0"/>
              <a:t>Muscle girth: Measurements are taken at the maximum circumference of the extremity</a:t>
            </a:r>
          </a:p>
          <a:p>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E. Muscle Strength and Size</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382000" cy="762000"/>
          </a:xfrm>
        </p:spPr>
        <p:txBody>
          <a:bodyPr>
            <a:normAutofit fontScale="90000"/>
          </a:bodyPr>
          <a:lstStyle/>
          <a:p>
            <a:r>
              <a:rPr lang="en-US" sz="5400" dirty="0" smtClean="0">
                <a:solidFill>
                  <a:srgbClr val="231F20"/>
                </a:solidFill>
                <a:latin typeface="Formata-Regular"/>
              </a:rPr>
              <a:t/>
            </a:r>
            <a:br>
              <a:rPr lang="en-US" sz="5400" dirty="0" smtClean="0">
                <a:solidFill>
                  <a:srgbClr val="231F20"/>
                </a:solidFill>
                <a:latin typeface="Formata-Regular"/>
              </a:rPr>
            </a:br>
            <a:r>
              <a:rPr lang="en-US" sz="4800" dirty="0" smtClean="0"/>
              <a:t> Diagnostic Evaluation</a:t>
            </a:r>
            <a:br>
              <a:rPr lang="en-US" sz="4800" dirty="0" smtClean="0"/>
            </a:br>
            <a:r>
              <a:rPr lang="en-US" sz="4800" dirty="0" smtClean="0"/>
              <a:t/>
            </a:r>
            <a:br>
              <a:rPr lang="en-US" sz="4800" dirty="0" smtClean="0"/>
            </a:br>
            <a:r>
              <a:rPr lang="en-US" sz="4800" dirty="0" smtClean="0"/>
              <a:t> </a:t>
            </a:r>
            <a:r>
              <a:rPr lang="en-US" sz="5400" dirty="0" smtClean="0">
                <a:solidFill>
                  <a:srgbClr val="231F20"/>
                </a:solidFill>
                <a:latin typeface="Formata-Regular"/>
              </a:rPr>
              <a:t/>
            </a:r>
            <a:br>
              <a:rPr lang="en-US" sz="5400" dirty="0" smtClean="0">
                <a:solidFill>
                  <a:srgbClr val="231F20"/>
                </a:solidFill>
                <a:latin typeface="Formata-Regular"/>
              </a:rPr>
            </a:br>
            <a:r>
              <a:rPr lang="en-US" sz="5400" dirty="0" smtClean="0">
                <a:solidFill>
                  <a:srgbClr val="231F20"/>
                </a:solidFill>
                <a:latin typeface="Formata-Regular"/>
              </a:rPr>
              <a:t/>
            </a:r>
            <a:br>
              <a:rPr lang="en-US" sz="5400" dirty="0" smtClean="0">
                <a:solidFill>
                  <a:srgbClr val="231F20"/>
                </a:solidFill>
                <a:latin typeface="Formata-Regular"/>
              </a:rPr>
            </a:br>
            <a:r>
              <a:rPr lang="en-US" sz="5400" dirty="0" smtClean="0">
                <a:solidFill>
                  <a:srgbClr val="231F20"/>
                </a:solidFill>
                <a:latin typeface="Formata-Regular"/>
              </a:rPr>
              <a:t/>
            </a:r>
            <a:br>
              <a:rPr lang="en-US" sz="5400" dirty="0" smtClean="0">
                <a:solidFill>
                  <a:srgbClr val="231F20"/>
                </a:solidFill>
                <a:latin typeface="Formata-Regular"/>
              </a:rPr>
            </a:br>
            <a:endParaRPr lang="en-US" dirty="0"/>
          </a:p>
        </p:txBody>
      </p:sp>
      <p:sp>
        <p:nvSpPr>
          <p:cNvPr id="3" name="Content Placeholder 2"/>
          <p:cNvSpPr>
            <a:spLocks noGrp="1"/>
          </p:cNvSpPr>
          <p:nvPr>
            <p:ph idx="1"/>
          </p:nvPr>
        </p:nvSpPr>
        <p:spPr>
          <a:xfrm>
            <a:off x="304800" y="1447800"/>
            <a:ext cx="8839200" cy="5410200"/>
          </a:xfrm>
        </p:spPr>
        <p:txBody>
          <a:bodyPr>
            <a:normAutofit fontScale="25000" lnSpcReduction="20000"/>
          </a:bodyPr>
          <a:lstStyle/>
          <a:p>
            <a:r>
              <a:rPr lang="en-US" sz="8000" dirty="0" smtClean="0">
                <a:latin typeface="Arial" pitchFamily="34" charset="0"/>
                <a:cs typeface="Arial" pitchFamily="34" charset="0"/>
              </a:rPr>
              <a:t>to determine bone density, texture, erosion, and changes in bone relationships</a:t>
            </a:r>
            <a:r>
              <a:rPr lang="en-US" sz="6400" b="1" dirty="0" smtClean="0">
                <a:latin typeface="Arial" pitchFamily="34" charset="0"/>
                <a:cs typeface="Arial" pitchFamily="34" charset="0"/>
              </a:rPr>
              <a:t>, </a:t>
            </a:r>
            <a:r>
              <a:rPr lang="en-US" sz="8000" dirty="0" smtClean="0">
                <a:latin typeface="Arial" pitchFamily="34" charset="0"/>
                <a:cs typeface="Arial" pitchFamily="34" charset="0"/>
              </a:rPr>
              <a:t>Multiple </a:t>
            </a:r>
            <a:r>
              <a:rPr lang="en-US" sz="8000" dirty="0" err="1" smtClean="0">
                <a:latin typeface="Arial" pitchFamily="34" charset="0"/>
                <a:cs typeface="Arial" pitchFamily="34" charset="0"/>
              </a:rPr>
              <a:t>xrays</a:t>
            </a:r>
            <a:r>
              <a:rPr lang="en-US" sz="8000" dirty="0" smtClean="0">
                <a:latin typeface="Arial" pitchFamily="34" charset="0"/>
                <a:cs typeface="Arial" pitchFamily="34" charset="0"/>
              </a:rPr>
              <a:t>, with multiple views (e.g., anterior, posterior, lateral), are needed .</a:t>
            </a:r>
            <a:br>
              <a:rPr lang="en-US" sz="8000" dirty="0" smtClean="0">
                <a:latin typeface="Arial" pitchFamily="34" charset="0"/>
                <a:cs typeface="Arial" pitchFamily="34" charset="0"/>
              </a:rPr>
            </a:br>
            <a:r>
              <a:rPr lang="en-US" sz="8000" dirty="0" smtClean="0">
                <a:latin typeface="Arial" pitchFamily="34" charset="0"/>
                <a:cs typeface="Arial" pitchFamily="34" charset="0"/>
              </a:rPr>
              <a:t>Serial x-rays may be indicated to determine the status of the healing process.</a:t>
            </a:r>
            <a:br>
              <a:rPr lang="en-US" sz="8000" dirty="0" smtClean="0">
                <a:latin typeface="Arial" pitchFamily="34" charset="0"/>
                <a:cs typeface="Arial" pitchFamily="34" charset="0"/>
              </a:rPr>
            </a:br>
            <a:r>
              <a:rPr lang="en-US" sz="6400" dirty="0" smtClean="0">
                <a:latin typeface="Arial" pitchFamily="34" charset="0"/>
                <a:cs typeface="Arial" pitchFamily="34" charset="0"/>
              </a:rPr>
              <a:t/>
            </a:r>
            <a:br>
              <a:rPr lang="en-US" sz="6400" dirty="0" smtClean="0">
                <a:latin typeface="Arial" pitchFamily="34" charset="0"/>
                <a:cs typeface="Arial" pitchFamily="34" charset="0"/>
              </a:rPr>
            </a:br>
            <a:r>
              <a:rPr lang="en-US" sz="6400" dirty="0" smtClean="0">
                <a:latin typeface="Arial" pitchFamily="34" charset="0"/>
                <a:cs typeface="Arial" pitchFamily="34" charset="0"/>
              </a:rPr>
              <a:t/>
            </a:r>
            <a:br>
              <a:rPr lang="en-US" sz="6400" dirty="0" smtClean="0">
                <a:latin typeface="Arial" pitchFamily="34" charset="0"/>
                <a:cs typeface="Arial" pitchFamily="34" charset="0"/>
              </a:rPr>
            </a:br>
            <a:r>
              <a:rPr lang="en-US" sz="9600" dirty="0" smtClean="0">
                <a:latin typeface="Arial" pitchFamily="34" charset="0"/>
                <a:cs typeface="Arial" pitchFamily="34" charset="0"/>
              </a:rPr>
              <a:t/>
            </a:r>
            <a:br>
              <a:rPr lang="en-US" sz="9600" dirty="0" smtClean="0">
                <a:latin typeface="Arial" pitchFamily="34" charset="0"/>
                <a:cs typeface="Arial" pitchFamily="34" charset="0"/>
              </a:rPr>
            </a:br>
            <a:r>
              <a:rPr lang="en-US" sz="9600" dirty="0" smtClean="0">
                <a:latin typeface="Arial" pitchFamily="34" charset="0"/>
                <a:cs typeface="Arial" pitchFamily="34" charset="0"/>
              </a:rPr>
              <a:t/>
            </a:r>
            <a:br>
              <a:rPr lang="en-US" sz="9600" dirty="0" smtClean="0">
                <a:latin typeface="Arial" pitchFamily="34" charset="0"/>
                <a:cs typeface="Arial" pitchFamily="34" charset="0"/>
              </a:rPr>
            </a:br>
            <a:endParaRPr lang="en-US" dirty="0" smtClean="0">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ar-IQ" dirty="0" smtClean="0"/>
          </a:p>
          <a:p>
            <a:endParaRPr lang="ar-IQ" sz="5600" dirty="0" smtClean="0"/>
          </a:p>
          <a:p>
            <a:r>
              <a:rPr lang="en-US" sz="5600" dirty="0" smtClean="0"/>
              <a:t>RELATED NURSING CARE :No special preparation needed for standard x-rays. If contrast medium is used, assess for allergy to shellfish, iodine, or contrast medium used in previous tests. If allergy is present, test will not be performed. Ask women if they are pregnant; x-rays should be avoided during the first trimester</a:t>
            </a:r>
            <a:br>
              <a:rPr lang="en-US" sz="5600" dirty="0" smtClean="0"/>
            </a:br>
            <a:r>
              <a:rPr lang="en-US" sz="5600" dirty="0" smtClean="0"/>
              <a:t/>
            </a:r>
            <a:br>
              <a:rPr lang="en-US" sz="5600" dirty="0" smtClean="0"/>
            </a:br>
            <a:r>
              <a:rPr lang="en-US" sz="5600" dirty="0" smtClean="0"/>
              <a:t> </a:t>
            </a:r>
            <a:br>
              <a:rPr lang="en-US" sz="5600" dirty="0" smtClean="0"/>
            </a:br>
            <a:r>
              <a:rPr lang="en-US" sz="5600" dirty="0" smtClean="0"/>
              <a:t/>
            </a:r>
            <a:br>
              <a:rPr lang="en-US" sz="5600" dirty="0" smtClean="0"/>
            </a:br>
            <a:r>
              <a:rPr lang="en-US" sz="5600" dirty="0" smtClean="0"/>
              <a:t> </a:t>
            </a:r>
            <a:br>
              <a:rPr lang="en-US" sz="5600" dirty="0" smtClean="0"/>
            </a:br>
            <a:endParaRPr lang="en-US" sz="5600" dirty="0"/>
          </a:p>
        </p:txBody>
      </p:sp>
      <p:sp>
        <p:nvSpPr>
          <p:cNvPr id="5" name="Rectangle 4"/>
          <p:cNvSpPr/>
          <p:nvPr/>
        </p:nvSpPr>
        <p:spPr>
          <a:xfrm>
            <a:off x="533400" y="228600"/>
            <a:ext cx="8153400" cy="1200329"/>
          </a:xfrm>
          <a:prstGeom prst="rect">
            <a:avLst/>
          </a:prstGeom>
        </p:spPr>
        <p:txBody>
          <a:bodyPr wrap="square">
            <a:spAutoFit/>
          </a:bodyPr>
          <a:lstStyle/>
          <a:p>
            <a:r>
              <a:rPr lang="en-US" sz="3600" dirty="0" smtClean="0">
                <a:solidFill>
                  <a:srgbClr val="FF0000"/>
                </a:solidFill>
                <a:latin typeface="Formata-Regular"/>
              </a:rPr>
              <a:t> </a:t>
            </a:r>
          </a:p>
          <a:p>
            <a:r>
              <a:rPr lang="en-US" sz="3600" dirty="0" smtClean="0">
                <a:solidFill>
                  <a:srgbClr val="FF0000"/>
                </a:solidFill>
                <a:latin typeface="Formata-Regular"/>
              </a:rPr>
              <a:t> X-ray</a:t>
            </a:r>
            <a:endParaRPr lang="en-US" sz="3600" dirty="0">
              <a:solidFill>
                <a:srgbClr val="FF0000"/>
              </a:solidFill>
            </a:endParaRPr>
          </a:p>
        </p:txBody>
      </p:sp>
      <p:pic>
        <p:nvPicPr>
          <p:cNvPr id="3074" name="Picture 2" descr="C:\Users\Medo\Desktop\9e041c55e890991a147458dc2ae16f2d.jpg"/>
          <p:cNvPicPr>
            <a:picLocks noChangeAspect="1" noChangeArrowheads="1"/>
          </p:cNvPicPr>
          <p:nvPr/>
        </p:nvPicPr>
        <p:blipFill>
          <a:blip r:embed="rId2"/>
          <a:srcRect/>
          <a:stretch>
            <a:fillRect/>
          </a:stretch>
        </p:blipFill>
        <p:spPr bwMode="auto">
          <a:xfrm>
            <a:off x="2133600" y="2514600"/>
            <a:ext cx="2133600" cy="26456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7772400" cy="4038600"/>
          </a:xfrm>
        </p:spPr>
        <p:txBody>
          <a:bodyPr>
            <a:normAutofit fontScale="90000"/>
          </a:bodyPr>
          <a:lstStyle/>
          <a:p>
            <a:r>
              <a:rPr lang="en-US" dirty="0" smtClean="0"/>
              <a:t/>
            </a:r>
            <a:br>
              <a:rPr lang="en-US" dirty="0" smtClean="0"/>
            </a:br>
            <a:r>
              <a:rPr lang="en-US" dirty="0" err="1" smtClean="0">
                <a:solidFill>
                  <a:srgbClr val="FF0000"/>
                </a:solidFill>
              </a:rPr>
              <a:t>Arthrography</a:t>
            </a:r>
            <a:r>
              <a:rPr lang="en-US" dirty="0" smtClean="0">
                <a:solidFill>
                  <a:srgbClr val="FF0000"/>
                </a:solidFill>
              </a:rPr>
              <a:t/>
            </a:r>
            <a:br>
              <a:rPr lang="en-US" dirty="0" smtClean="0">
                <a:solidFill>
                  <a:srgbClr val="FF0000"/>
                </a:solidFill>
              </a:rPr>
            </a:br>
            <a:r>
              <a:rPr lang="en-US" sz="3100" dirty="0" smtClean="0"/>
              <a:t>A </a:t>
            </a:r>
            <a:r>
              <a:rPr lang="en-US" sz="3100" dirty="0" err="1" smtClean="0"/>
              <a:t>radiopaque</a:t>
            </a:r>
            <a:r>
              <a:rPr lang="en-US" sz="3100" dirty="0" smtClean="0"/>
              <a:t> contrast agent or air is injected into the joint cavity to visualize the joint structures, such as the ligaments, cartilage, tendons, and joint capsule. The joint is put through its range of motion to distribute the contrast agent while a series of x-rays are obtained</a:t>
            </a:r>
            <a:br>
              <a:rPr lang="en-US" sz="3100" dirty="0" smtClean="0"/>
            </a:br>
            <a:r>
              <a:rPr lang="en-US" dirty="0" smtClean="0"/>
              <a:t/>
            </a:r>
            <a:br>
              <a:rPr lang="en-US" dirty="0" smtClean="0"/>
            </a:br>
            <a:r>
              <a:rPr lang="en-US" dirty="0" smtClean="0"/>
              <a:t/>
            </a:r>
            <a:br>
              <a:rPr lang="en-US" dirty="0" smtClean="0"/>
            </a:br>
            <a:endParaRPr lang="en-US" dirty="0"/>
          </a:p>
        </p:txBody>
      </p:sp>
      <p:pic>
        <p:nvPicPr>
          <p:cNvPr id="4" name="Content Placeholder 3" descr="C:\Users\Medo\Desktop\F1_large.jpg"/>
          <p:cNvPicPr>
            <a:picLocks noGrp="1" noChangeAspect="1" noChangeArrowheads="1"/>
          </p:cNvPicPr>
          <p:nvPr>
            <p:ph idx="1"/>
          </p:nvPr>
        </p:nvPicPr>
        <p:blipFill>
          <a:blip r:embed="rId2"/>
          <a:srcRect/>
          <a:stretch>
            <a:fillRect/>
          </a:stretch>
        </p:blipFill>
        <p:spPr bwMode="auto">
          <a:xfrm>
            <a:off x="5257800" y="3581400"/>
            <a:ext cx="3503829" cy="302886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dirty="0" smtClean="0">
                <a:solidFill>
                  <a:srgbClr val="FF0000"/>
                </a:solidFill>
              </a:rPr>
              <a:t>Computed tomography (CT) scan</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Arial" pitchFamily="34" charset="0"/>
                <a:cs typeface="Arial" pitchFamily="34" charset="0"/>
              </a:rPr>
              <a:t>    may be performed with or without the use of oral or intravenous (IV) contrast agents, It may be used to visualize and assess tumors, severe</a:t>
            </a:r>
            <a:br>
              <a:rPr lang="en-US" dirty="0" smtClean="0">
                <a:latin typeface="Arial" pitchFamily="34" charset="0"/>
                <a:cs typeface="Arial" pitchFamily="34" charset="0"/>
              </a:rPr>
            </a:br>
            <a:r>
              <a:rPr lang="en-US" dirty="0" smtClean="0">
                <a:latin typeface="Arial" pitchFamily="34" charset="0"/>
                <a:cs typeface="Arial" pitchFamily="34" charset="0"/>
              </a:rPr>
              <a:t>trauma to the chest, abdomen, pelvis, head, or spinal cord. It is also used to identify the location and extent of fractures in areas that are difficult to evaluate (e.g., </a:t>
            </a:r>
            <a:r>
              <a:rPr lang="en-US" dirty="0" err="1" smtClean="0">
                <a:latin typeface="Arial" pitchFamily="34" charset="0"/>
                <a:cs typeface="Arial" pitchFamily="34" charset="0"/>
              </a:rPr>
              <a:t>acetabulum</a:t>
            </a:r>
            <a:r>
              <a:rPr lang="en-US" dirty="0" smtClean="0">
                <a:latin typeface="Arial" pitchFamily="34" charset="0"/>
                <a:cs typeface="Arial" pitchFamily="34" charset="0"/>
              </a:rPr>
              <a:t>)</a:t>
            </a:r>
          </a:p>
          <a:p>
            <a:pPr>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t/>
            </a:r>
            <a:br>
              <a:rPr lang="en-US" dirty="0" smtClean="0"/>
            </a:br>
            <a:endParaRPr lang="en-US" dirty="0" smtClean="0"/>
          </a:p>
          <a:p>
            <a:endParaRPr lang="en-US" dirty="0" smtClean="0"/>
          </a:p>
          <a:p>
            <a:endParaRPr lang="en-US" dirty="0" smtClean="0"/>
          </a:p>
          <a:p>
            <a:endParaRPr lang="en-US" dirty="0" smtClean="0"/>
          </a:p>
          <a:p>
            <a:pPr>
              <a:buNone/>
            </a:pPr>
            <a:r>
              <a:rPr lang="en-US" dirty="0" smtClean="0"/>
              <a:t/>
            </a:r>
            <a:br>
              <a:rPr lang="en-US" dirty="0" smtClean="0"/>
            </a:br>
            <a:endParaRPr lang="en-US" dirty="0" smtClean="0"/>
          </a:p>
          <a:p>
            <a:pPr>
              <a:buNone/>
            </a:pPr>
            <a:endParaRPr lang="en-US" dirty="0" smtClean="0"/>
          </a:p>
          <a:p>
            <a:pPr>
              <a:buNone/>
            </a:pPr>
            <a:r>
              <a:rPr lang="en-US" dirty="0" smtClean="0"/>
              <a:t>RELATED NURSING CARE No special preparation is needed.</a:t>
            </a:r>
            <a:br>
              <a:rPr lang="en-US" dirty="0" smtClean="0"/>
            </a:br>
            <a:r>
              <a:rPr lang="en-US" dirty="0" smtClean="0"/>
              <a:t/>
            </a:r>
            <a:br>
              <a:rPr lang="en-US" dirty="0" smtClean="0"/>
            </a:br>
            <a:endParaRPr lang="en-US" dirty="0"/>
          </a:p>
        </p:txBody>
      </p:sp>
      <p:pic>
        <p:nvPicPr>
          <p:cNvPr id="4098" name="Picture 2" descr="C:\Users\Medo\Desktop\ct-scanner.jpg"/>
          <p:cNvPicPr>
            <a:picLocks noChangeAspect="1" noChangeArrowheads="1"/>
          </p:cNvPicPr>
          <p:nvPr/>
        </p:nvPicPr>
        <p:blipFill>
          <a:blip r:embed="rId2"/>
          <a:srcRect/>
          <a:stretch>
            <a:fillRect/>
          </a:stretch>
        </p:blipFill>
        <p:spPr bwMode="auto">
          <a:xfrm>
            <a:off x="0" y="2819400"/>
            <a:ext cx="3209212" cy="2127249"/>
          </a:xfrm>
          <a:prstGeom prst="rect">
            <a:avLst/>
          </a:prstGeom>
          <a:noFill/>
        </p:spPr>
      </p:pic>
      <p:pic>
        <p:nvPicPr>
          <p:cNvPr id="4099" name="Picture 3" descr="C:\Users\Medo\Desktop\F2_large.jpg"/>
          <p:cNvPicPr>
            <a:picLocks noChangeAspect="1" noChangeArrowheads="1"/>
          </p:cNvPicPr>
          <p:nvPr/>
        </p:nvPicPr>
        <p:blipFill>
          <a:blip r:embed="rId3"/>
          <a:srcRect/>
          <a:stretch>
            <a:fillRect/>
          </a:stretch>
        </p:blipFill>
        <p:spPr bwMode="auto">
          <a:xfrm>
            <a:off x="3429000" y="2819400"/>
            <a:ext cx="2880368" cy="2054225"/>
          </a:xfrm>
          <a:prstGeom prst="rect">
            <a:avLst/>
          </a:prstGeom>
          <a:noFill/>
        </p:spPr>
      </p:pic>
      <p:pic>
        <p:nvPicPr>
          <p:cNvPr id="4100" name="Picture 4" descr="C:\Users\Medo\Desktop\46d8673daca6ee9a7f99895bc6df58_big_gallery.jpg"/>
          <p:cNvPicPr>
            <a:picLocks noChangeAspect="1" noChangeArrowheads="1"/>
          </p:cNvPicPr>
          <p:nvPr/>
        </p:nvPicPr>
        <p:blipFill>
          <a:blip r:embed="rId4"/>
          <a:srcRect/>
          <a:stretch>
            <a:fillRect/>
          </a:stretch>
        </p:blipFill>
        <p:spPr bwMode="auto">
          <a:xfrm>
            <a:off x="6524804" y="2819400"/>
            <a:ext cx="2619196" cy="2203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4300" b="1" dirty="0" smtClean="0">
                <a:solidFill>
                  <a:srgbClr val="FF0000"/>
                </a:solidFill>
              </a:rPr>
              <a:t>Pain</a:t>
            </a:r>
            <a:r>
              <a:rPr lang="en-US" dirty="0" smtClean="0"/>
              <a:t/>
            </a:r>
            <a:br>
              <a:rPr lang="en-US" dirty="0" smtClean="0"/>
            </a:br>
            <a:r>
              <a:rPr lang="en-US" dirty="0" smtClean="0"/>
              <a:t>most patients with diseases and traumatic conditions or disorders of the muscles, bones, and joints experience pain.</a:t>
            </a:r>
          </a:p>
          <a:p>
            <a:endParaRPr lang="en-US" dirty="0" smtClean="0"/>
          </a:p>
          <a:p>
            <a:pPr lvl="0"/>
            <a:r>
              <a:rPr lang="en-US" dirty="0" smtClean="0"/>
              <a:t>1.Bone pain is typically described as a dull, deep ache that is “boring” in nature. This pain is not typically related to movement and may interfere with sleep.</a:t>
            </a:r>
            <a:br>
              <a:rPr lang="en-US" dirty="0" smtClean="0"/>
            </a:br>
            <a:r>
              <a:rPr lang="en-US" dirty="0" smtClean="0"/>
              <a:t/>
            </a:r>
            <a:br>
              <a:rPr lang="en-US" dirty="0" smtClean="0"/>
            </a:br>
            <a:r>
              <a:rPr lang="en-US" dirty="0" smtClean="0"/>
              <a:t>2. Muscular pain is described as soreness or aching and is referred to as “muscle cramps</a:t>
            </a:r>
            <a:br>
              <a:rPr lang="en-US" dirty="0" smtClean="0"/>
            </a:br>
            <a:endParaRPr lang="en-US" dirty="0"/>
          </a:p>
        </p:txBody>
      </p:sp>
      <p:sp>
        <p:nvSpPr>
          <p:cNvPr id="3" name="Title 2"/>
          <p:cNvSpPr>
            <a:spLocks noGrp="1"/>
          </p:cNvSpPr>
          <p:nvPr>
            <p:ph type="title"/>
          </p:nvPr>
        </p:nvSpPr>
        <p:spPr/>
        <p:txBody>
          <a:bodyPr/>
          <a:lstStyle/>
          <a:p>
            <a:r>
              <a:rPr lang="en-US" dirty="0" smtClean="0"/>
              <a:t>Health History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solidFill>
                  <a:srgbClr val="FF0000"/>
                </a:solidFill>
              </a:rPr>
              <a:t>Magnetic resonance imaging (MRI)</a:t>
            </a:r>
            <a:endParaRPr lang="en-US" dirty="0">
              <a:solidFill>
                <a:srgbClr val="FF0000"/>
              </a:solidFill>
            </a:endParaRPr>
          </a:p>
        </p:txBody>
      </p:sp>
      <p:sp>
        <p:nvSpPr>
          <p:cNvPr id="3" name="Content Placeholder 2"/>
          <p:cNvSpPr>
            <a:spLocks noGrp="1"/>
          </p:cNvSpPr>
          <p:nvPr>
            <p:ph idx="1"/>
          </p:nvPr>
        </p:nvSpPr>
        <p:spPr>
          <a:xfrm>
            <a:off x="381000" y="1066800"/>
            <a:ext cx="8305800" cy="5257800"/>
          </a:xfrm>
        </p:spPr>
        <p:txBody>
          <a:bodyPr>
            <a:normAutofit fontScale="70000" lnSpcReduction="20000"/>
          </a:bodyPr>
          <a:lstStyle/>
          <a:p>
            <a:pPr>
              <a:buNone/>
            </a:pPr>
            <a:r>
              <a:rPr lang="en-US" dirty="0" smtClean="0"/>
              <a:t>   </a:t>
            </a:r>
            <a:r>
              <a:rPr lang="en-US" sz="2900" dirty="0" smtClean="0">
                <a:latin typeface="Arial" pitchFamily="34" charset="0"/>
                <a:cs typeface="Arial" pitchFamily="34" charset="0"/>
              </a:rPr>
              <a:t>PURPOSE AND DESCRIPTION Used in diagnosis and</a:t>
            </a:r>
            <a:r>
              <a:rPr lang="ar-IQ" sz="2900" dirty="0" smtClean="0">
                <a:latin typeface="Arial" pitchFamily="34" charset="0"/>
                <a:cs typeface="Arial" pitchFamily="34" charset="0"/>
              </a:rPr>
              <a:t> </a:t>
            </a:r>
            <a:r>
              <a:rPr lang="en-US" sz="2900" dirty="0" smtClean="0">
                <a:latin typeface="Arial" pitchFamily="34" charset="0"/>
                <a:cs typeface="Arial" pitchFamily="34" charset="0"/>
              </a:rPr>
              <a:t>evaluation of </a:t>
            </a:r>
          </a:p>
          <a:p>
            <a:pPr>
              <a:buNone/>
            </a:pP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avascular</a:t>
            </a:r>
            <a:r>
              <a:rPr lang="en-US" sz="2900" dirty="0" smtClean="0">
                <a:latin typeface="Arial" pitchFamily="34" charset="0"/>
                <a:cs typeface="Arial" pitchFamily="34" charset="0"/>
              </a:rPr>
              <a:t> necrosis, </a:t>
            </a:r>
            <a:r>
              <a:rPr lang="en-US" sz="2900" dirty="0" err="1" smtClean="0">
                <a:latin typeface="Arial" pitchFamily="34" charset="0"/>
                <a:cs typeface="Arial" pitchFamily="34" charset="0"/>
              </a:rPr>
              <a:t>osteomyelitis</a:t>
            </a:r>
            <a:r>
              <a:rPr lang="en-US" sz="2900" dirty="0" smtClean="0">
                <a:latin typeface="Arial" pitchFamily="34" charset="0"/>
                <a:cs typeface="Arial" pitchFamily="34" charset="0"/>
              </a:rPr>
              <a:t>, tumors, disk abnormalities, and tears in ligament or cartilage. Uses radio waves and magnetic fields; Gadolinium dye may be injected to increase visualization of bony or muscular structures.</a:t>
            </a:r>
            <a:r>
              <a:rPr lang="en-US" sz="1600" dirty="0" smtClean="0"/>
              <a:t/>
            </a:r>
            <a:br>
              <a:rPr lang="en-US" sz="1600" dirty="0" smtClean="0"/>
            </a:br>
            <a:r>
              <a:rPr lang="en-US" sz="1600" dirty="0" smtClean="0"/>
              <a:t> </a:t>
            </a:r>
            <a:endParaRPr lang="en-US" dirty="0" smtClean="0"/>
          </a:p>
          <a:p>
            <a:pPr>
              <a:buNone/>
            </a:pPr>
            <a:r>
              <a:rPr lang="en-US" dirty="0" smtClean="0"/>
              <a:t>  </a:t>
            </a:r>
            <a:endParaRPr lang="ar-IQ" dirty="0" smtClean="0"/>
          </a:p>
          <a:p>
            <a:pPr>
              <a:buNone/>
            </a:pPr>
            <a:endParaRPr lang="ar-IQ" dirty="0" smtClean="0"/>
          </a:p>
          <a:p>
            <a:pPr>
              <a:buNone/>
            </a:pPr>
            <a:r>
              <a:rPr lang="en-US" dirty="0" smtClean="0"/>
              <a:t>Close </a:t>
            </a:r>
            <a:r>
              <a:rPr lang="en-US" dirty="0" err="1" smtClean="0"/>
              <a:t>mri</a:t>
            </a:r>
            <a:r>
              <a:rPr lang="en-US" dirty="0" smtClean="0"/>
              <a:t> and open type</a:t>
            </a:r>
            <a:endParaRPr lang="ar-IQ" dirty="0" smtClean="0"/>
          </a:p>
          <a:p>
            <a:pPr>
              <a:buNone/>
            </a:pPr>
            <a:endParaRPr lang="en-US" dirty="0" smtClean="0"/>
          </a:p>
          <a:p>
            <a:pPr>
              <a:buNone/>
            </a:pPr>
            <a:endParaRPr lang="en-US" dirty="0" smtClean="0"/>
          </a:p>
          <a:p>
            <a:pPr>
              <a:buNone/>
            </a:pPr>
            <a:endParaRPr lang="ar-IQ" dirty="0" smtClean="0"/>
          </a:p>
          <a:p>
            <a:pPr>
              <a:buNone/>
            </a:pPr>
            <a:endParaRPr lang="ar-IQ" dirty="0" smtClean="0"/>
          </a:p>
          <a:p>
            <a:pPr>
              <a:buNone/>
            </a:pPr>
            <a:endParaRPr lang="ar-IQ" dirty="0" smtClean="0"/>
          </a:p>
          <a:p>
            <a:pPr>
              <a:buNone/>
            </a:pPr>
            <a:r>
              <a:rPr lang="ar-IQ" dirty="0" smtClean="0"/>
              <a:t>   </a:t>
            </a:r>
            <a:r>
              <a:rPr lang="en-US" dirty="0" smtClean="0"/>
              <a:t> </a:t>
            </a:r>
            <a:r>
              <a:rPr lang="en-US" sz="2200" dirty="0" smtClean="0"/>
              <a:t>RELATED NURSING CARE Assess for metallic implants or metal on clothing (metallic implants, such as clips on aneurysms, pacemakers, or shrapnel, will prohibit having an MRI)</a:t>
            </a:r>
            <a:br>
              <a:rPr lang="en-US" sz="2200" dirty="0" smtClean="0"/>
            </a:br>
            <a:r>
              <a:rPr lang="en-US" sz="1800" dirty="0" smtClean="0"/>
              <a:t/>
            </a:r>
            <a:br>
              <a:rPr lang="en-US" sz="1800" dirty="0" smtClean="0"/>
            </a:br>
            <a:r>
              <a:rPr lang="en-US" sz="1800" dirty="0" smtClean="0"/>
              <a:t> </a:t>
            </a:r>
            <a:r>
              <a:rPr lang="en-US" dirty="0" smtClean="0"/>
              <a:t/>
            </a:r>
            <a:br>
              <a:rPr lang="en-US" dirty="0" smtClean="0"/>
            </a:br>
            <a:endParaRPr lang="en-US" dirty="0"/>
          </a:p>
        </p:txBody>
      </p:sp>
      <p:pic>
        <p:nvPicPr>
          <p:cNvPr id="5122" name="Picture 2" descr="C:\Users\Medo\Desktop\CervicalSp3LR1%20SHDx15.jpg"/>
          <p:cNvPicPr>
            <a:picLocks noChangeAspect="1" noChangeArrowheads="1"/>
          </p:cNvPicPr>
          <p:nvPr/>
        </p:nvPicPr>
        <p:blipFill>
          <a:blip r:embed="rId2"/>
          <a:srcRect/>
          <a:stretch>
            <a:fillRect/>
          </a:stretch>
        </p:blipFill>
        <p:spPr bwMode="auto">
          <a:xfrm>
            <a:off x="5257800" y="2209800"/>
            <a:ext cx="2359025" cy="23660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smtClean="0">
                <a:solidFill>
                  <a:srgbClr val="FF0000"/>
                </a:solidFill>
              </a:rPr>
              <a:t>Bone scan</a:t>
            </a:r>
            <a:endParaRPr lang="en-US" dirty="0">
              <a:solidFill>
                <a:srgbClr val="FF0000"/>
              </a:solidFill>
            </a:endParaRPr>
          </a:p>
        </p:txBody>
      </p:sp>
      <p:sp>
        <p:nvSpPr>
          <p:cNvPr id="3" name="Content Placeholder 2"/>
          <p:cNvSpPr>
            <a:spLocks noGrp="1"/>
          </p:cNvSpPr>
          <p:nvPr>
            <p:ph idx="1"/>
          </p:nvPr>
        </p:nvSpPr>
        <p:spPr>
          <a:xfrm>
            <a:off x="457200" y="1066800"/>
            <a:ext cx="8229600" cy="5257800"/>
          </a:xfrm>
        </p:spPr>
        <p:txBody>
          <a:bodyPr>
            <a:noAutofit/>
          </a:bodyPr>
          <a:lstStyle/>
          <a:p>
            <a:pPr>
              <a:buNone/>
            </a:pPr>
            <a:r>
              <a:rPr lang="en-US" sz="1600" dirty="0" smtClean="0">
                <a:latin typeface="Arial" pitchFamily="34" charset="0"/>
                <a:cs typeface="Arial" pitchFamily="34" charset="0"/>
              </a:rPr>
              <a:t>   PURPOSE AND DESCRIPTION </a:t>
            </a:r>
            <a:r>
              <a:rPr lang="en-US" sz="1800" dirty="0" smtClean="0">
                <a:latin typeface="Arial" pitchFamily="34" charset="0"/>
                <a:cs typeface="Arial" pitchFamily="34" charset="0"/>
              </a:rPr>
              <a:t>Degree of uptake of a</a:t>
            </a:r>
            <a:r>
              <a:rPr lang="ar-IQ" sz="1800" dirty="0" smtClean="0">
                <a:latin typeface="Arial" pitchFamily="34" charset="0"/>
                <a:cs typeface="Arial" pitchFamily="34" charset="0"/>
              </a:rPr>
              <a:t> </a:t>
            </a:r>
            <a:r>
              <a:rPr lang="en-US" sz="1800" dirty="0" smtClean="0">
                <a:latin typeface="Arial" pitchFamily="34" charset="0"/>
                <a:cs typeface="Arial" pitchFamily="34" charset="0"/>
              </a:rPr>
              <a:t>radioisotope (based on blood supply to bone) is measured with a Geiger counter and recorded on paper. Uptake is increased in </a:t>
            </a:r>
            <a:r>
              <a:rPr lang="en-US" sz="1800" dirty="0" err="1" smtClean="0">
                <a:latin typeface="Arial" pitchFamily="34" charset="0"/>
                <a:cs typeface="Arial" pitchFamily="34" charset="0"/>
              </a:rPr>
              <a:t>osteomyelitis</a:t>
            </a:r>
            <a:r>
              <a:rPr lang="en-US" sz="1800" dirty="0" smtClean="0">
                <a:latin typeface="Arial" pitchFamily="34" charset="0"/>
                <a:cs typeface="Arial" pitchFamily="34" charset="0"/>
              </a:rPr>
              <a:t>, osteoporosis, cancers of the bone, and in some fractures. Uptake is decreased in </a:t>
            </a:r>
            <a:r>
              <a:rPr lang="en-US" sz="1800" dirty="0" err="1" smtClean="0">
                <a:latin typeface="Arial" pitchFamily="34" charset="0"/>
                <a:cs typeface="Arial" pitchFamily="34" charset="0"/>
              </a:rPr>
              <a:t>avascular</a:t>
            </a:r>
            <a:r>
              <a:rPr lang="en-US" sz="1800" dirty="0" smtClean="0">
                <a:latin typeface="Arial" pitchFamily="34" charset="0"/>
                <a:cs typeface="Arial" pitchFamily="34" charset="0"/>
              </a:rPr>
              <a:t> necrosis.</a:t>
            </a:r>
            <a:br>
              <a:rPr lang="en-US" sz="1800" dirty="0" smtClean="0">
                <a:latin typeface="Arial" pitchFamily="34" charset="0"/>
                <a:cs typeface="Arial" pitchFamily="34" charset="0"/>
              </a:rPr>
            </a:br>
            <a:r>
              <a:rPr lang="en-US" sz="1800" dirty="0" smtClean="0">
                <a:latin typeface="Arial" pitchFamily="34" charset="0"/>
                <a:cs typeface="Arial" pitchFamily="34" charset="0"/>
              </a:rPr>
              <a:t> </a:t>
            </a:r>
            <a:endParaRPr lang="en-US" sz="1600" dirty="0" smtClean="0">
              <a:latin typeface="Arial" pitchFamily="34" charset="0"/>
              <a:cs typeface="Arial" pitchFamily="34" charset="0"/>
            </a:endParaRPr>
          </a:p>
          <a:p>
            <a:pPr>
              <a:buNone/>
            </a:pPr>
            <a:r>
              <a:rPr lang="en-US" sz="1600" dirty="0" smtClean="0"/>
              <a:t>    </a:t>
            </a:r>
            <a:endParaRPr lang="ar-IQ" sz="1600" dirty="0" smtClean="0"/>
          </a:p>
          <a:p>
            <a:pPr>
              <a:buNone/>
            </a:pPr>
            <a:r>
              <a:rPr lang="en-US" sz="1600" dirty="0" smtClean="0"/>
              <a:t>    Is a bone-seeking radioisotope is</a:t>
            </a:r>
            <a:br>
              <a:rPr lang="en-US" sz="1600" dirty="0" smtClean="0"/>
            </a:br>
            <a:r>
              <a:rPr lang="en-US" sz="1600" dirty="0" smtClean="0"/>
              <a:t>injected IV, the scan is preformed 2-3</a:t>
            </a:r>
            <a:br>
              <a:rPr lang="en-US" sz="1600" dirty="0" smtClean="0"/>
            </a:br>
            <a:r>
              <a:rPr lang="en-US" sz="1600" dirty="0" smtClean="0"/>
              <a:t>hours after the injection.</a:t>
            </a:r>
            <a:endParaRPr lang="ar-IQ" sz="1600" dirty="0" smtClean="0"/>
          </a:p>
          <a:p>
            <a:pPr>
              <a:buNone/>
            </a:pPr>
            <a:endParaRPr lang="ar-IQ" sz="1600" dirty="0" smtClean="0"/>
          </a:p>
          <a:p>
            <a:pPr>
              <a:buNone/>
            </a:pPr>
            <a:endParaRPr lang="en-US" sz="1600" dirty="0" smtClean="0"/>
          </a:p>
          <a:p>
            <a:pPr>
              <a:buNone/>
            </a:pPr>
            <a:endParaRPr lang="en-US" sz="1600" dirty="0" smtClean="0"/>
          </a:p>
          <a:p>
            <a:pPr>
              <a:buNone/>
            </a:pPr>
            <a:endParaRPr lang="en-US" sz="1600" dirty="0" smtClean="0"/>
          </a:p>
          <a:p>
            <a:pPr>
              <a:buNone/>
            </a:pPr>
            <a:endParaRPr lang="ar-IQ" sz="1600" dirty="0" smtClean="0"/>
          </a:p>
          <a:p>
            <a:pPr>
              <a:buNone/>
            </a:pPr>
            <a:r>
              <a:rPr lang="en-US" sz="1600" dirty="0" smtClean="0"/>
              <a:t>RELATED NURSING CARE No special preparation is needed; tell client to increase oral fluids after the test to aid in excretion of the radioisotope. allergy to the radioisotope and for any condition that would contraindicate performing the procedure (pregnancy).</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br>
              <a:rPr lang="en-US" sz="1600" dirty="0" smtClean="0"/>
            </a:br>
            <a:endParaRPr lang="en-US" sz="1600" dirty="0"/>
          </a:p>
        </p:txBody>
      </p:sp>
      <p:pic>
        <p:nvPicPr>
          <p:cNvPr id="6146" name="Picture 2" descr="C:\Users\Medo\Desktop\JClinImagingSci_2012_2_1_4_93036_u1.jpg"/>
          <p:cNvPicPr>
            <a:picLocks noChangeAspect="1" noChangeArrowheads="1"/>
          </p:cNvPicPr>
          <p:nvPr/>
        </p:nvPicPr>
        <p:blipFill>
          <a:blip r:embed="rId2"/>
          <a:srcRect/>
          <a:stretch>
            <a:fillRect/>
          </a:stretch>
        </p:blipFill>
        <p:spPr bwMode="auto">
          <a:xfrm>
            <a:off x="6781800" y="2209800"/>
            <a:ext cx="1695075" cy="281801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smtClean="0">
                <a:solidFill>
                  <a:srgbClr val="FF0000"/>
                </a:solidFill>
              </a:rPr>
              <a:t>Bone density (BD)</a:t>
            </a:r>
            <a:endParaRPr lang="en-US" dirty="0">
              <a:solidFill>
                <a:srgbClr val="FF0000"/>
              </a:solidFill>
            </a:endParaRPr>
          </a:p>
        </p:txBody>
      </p:sp>
      <p:sp>
        <p:nvSpPr>
          <p:cNvPr id="3" name="Content Placeholder 2"/>
          <p:cNvSpPr>
            <a:spLocks noGrp="1"/>
          </p:cNvSpPr>
          <p:nvPr>
            <p:ph idx="1"/>
          </p:nvPr>
        </p:nvSpPr>
        <p:spPr>
          <a:xfrm>
            <a:off x="0" y="1524000"/>
            <a:ext cx="9144000" cy="5867400"/>
          </a:xfrm>
        </p:spPr>
        <p:txBody>
          <a:bodyPr>
            <a:normAutofit/>
          </a:bodyPr>
          <a:lstStyle/>
          <a:p>
            <a:pPr>
              <a:buNone/>
            </a:pPr>
            <a:r>
              <a:rPr lang="en-US" dirty="0" smtClean="0"/>
              <a:t/>
            </a:r>
            <a:br>
              <a:rPr lang="en-US" dirty="0" smtClean="0"/>
            </a:br>
            <a:r>
              <a:rPr lang="en-US" sz="1800" dirty="0" smtClean="0"/>
              <a:t>• Dual energy x-ray </a:t>
            </a:r>
            <a:r>
              <a:rPr lang="en-US" sz="1800" dirty="0" err="1" smtClean="0"/>
              <a:t>absorptiometry</a:t>
            </a:r>
            <a:r>
              <a:rPr lang="en-US" sz="1800" dirty="0" smtClean="0"/>
              <a:t> (DEXA)</a:t>
            </a:r>
            <a:br>
              <a:rPr lang="en-US" sz="1800" dirty="0" smtClean="0"/>
            </a:br>
            <a:r>
              <a:rPr lang="en-US" sz="1800" dirty="0" smtClean="0"/>
              <a:t>• Quantitative ultrasound (QUS)</a:t>
            </a:r>
            <a:br>
              <a:rPr lang="en-US" sz="1800" dirty="0" smtClean="0"/>
            </a:br>
            <a:r>
              <a:rPr lang="en-US" sz="1800" dirty="0" smtClean="0"/>
              <a:t>• Bone mineral density (BMD)</a:t>
            </a:r>
            <a:br>
              <a:rPr lang="en-US" sz="1800" dirty="0" smtClean="0"/>
            </a:br>
            <a:r>
              <a:rPr lang="en-US" sz="1800" dirty="0" smtClean="0"/>
              <a:t>• Bone </a:t>
            </a:r>
            <a:r>
              <a:rPr lang="en-US" sz="1800" dirty="0" err="1" smtClean="0"/>
              <a:t>absorptiometry</a:t>
            </a:r>
            <a:endParaRPr lang="en-US" sz="1800" dirty="0" smtClean="0"/>
          </a:p>
          <a:p>
            <a:pPr>
              <a:buNone/>
            </a:pPr>
            <a:r>
              <a:rPr lang="en-US" sz="1600" dirty="0" smtClean="0"/>
              <a:t/>
            </a:r>
            <a:br>
              <a:rPr lang="en-US" sz="1600" dirty="0" smtClean="0"/>
            </a:br>
            <a:r>
              <a:rPr lang="en-US" sz="1600" dirty="0" smtClean="0"/>
              <a:t>PURPOSE AND DESCRIPTION Bone density examinations are</a:t>
            </a:r>
            <a:br>
              <a:rPr lang="en-US" sz="1600" dirty="0" smtClean="0"/>
            </a:br>
            <a:r>
              <a:rPr lang="en-US" sz="1600" dirty="0" smtClean="0"/>
              <a:t>done to evaluate bone mineral density and to evaluate degree</a:t>
            </a:r>
            <a:br>
              <a:rPr lang="en-US" sz="1600" dirty="0" smtClean="0"/>
            </a:br>
            <a:r>
              <a:rPr lang="en-US" sz="1600" dirty="0" smtClean="0"/>
              <a:t>of osteoporosis. DEXA can calculate the size and thickness of</a:t>
            </a:r>
            <a:br>
              <a:rPr lang="en-US" sz="1600" dirty="0" smtClean="0"/>
            </a:br>
            <a:r>
              <a:rPr lang="en-US" sz="1600" dirty="0" smtClean="0"/>
              <a:t>bone. Osteoporosis is diagnosed if the peak bone mass level is</a:t>
            </a:r>
            <a:br>
              <a:rPr lang="en-US" sz="1600" dirty="0" smtClean="0"/>
            </a:br>
            <a:r>
              <a:rPr lang="en-US" sz="1600" dirty="0" smtClean="0"/>
              <a:t>below &gt;2.5 standard deviations.</a:t>
            </a:r>
            <a:br>
              <a:rPr lang="en-US" sz="1600" dirty="0" smtClean="0"/>
            </a:br>
            <a:r>
              <a:rPr lang="en-US" sz="1600" dirty="0" smtClean="0"/>
              <a:t>Normal Value: 1 standard deviation below peak bone mass.</a:t>
            </a:r>
          </a:p>
          <a:p>
            <a:pPr>
              <a:buNone/>
            </a:pPr>
            <a:r>
              <a:rPr lang="en-US" sz="1600" dirty="0" smtClean="0"/>
              <a:t>    </a:t>
            </a:r>
          </a:p>
          <a:p>
            <a:pPr>
              <a:buNone/>
            </a:pPr>
            <a:r>
              <a:rPr lang="en-US" sz="1600" dirty="0" smtClean="0"/>
              <a:t>     RELATED NURSING CARE No special preparation is needed.</a:t>
            </a:r>
            <a:br>
              <a:rPr lang="en-US" sz="1600" dirty="0" smtClean="0"/>
            </a:br>
            <a:r>
              <a:rPr lang="en-US" sz="1600" dirty="0" smtClean="0"/>
              <a:t>Assess for previous fractures, which may increase bone density</a:t>
            </a:r>
            <a:br>
              <a:rPr lang="en-US" sz="1600" dirty="0" smtClean="0"/>
            </a:br>
            <a:r>
              <a:rPr lang="en-US" sz="1600" dirty="0" smtClean="0"/>
              <a:t/>
            </a:r>
            <a:br>
              <a:rPr lang="en-US" sz="1600" dirty="0" smtClean="0"/>
            </a:br>
            <a:r>
              <a:rPr lang="en-US" sz="1600" dirty="0" smtClean="0"/>
              <a:t> </a:t>
            </a:r>
            <a:br>
              <a:rPr lang="en-US" sz="1600" dirty="0" smtClean="0"/>
            </a:br>
            <a:r>
              <a:rPr lang="en-US" dirty="0" smtClean="0"/>
              <a:t/>
            </a:r>
            <a:br>
              <a:rPr lang="en-US" dirty="0" smtClean="0"/>
            </a:br>
            <a:endParaRPr lang="en-US" dirty="0"/>
          </a:p>
        </p:txBody>
      </p:sp>
      <p:pic>
        <p:nvPicPr>
          <p:cNvPr id="10242" name="Picture 2" descr="C:\Users\Medo\Desktop\DEXA_Femur.jpg"/>
          <p:cNvPicPr>
            <a:picLocks noChangeAspect="1" noChangeArrowheads="1"/>
          </p:cNvPicPr>
          <p:nvPr/>
        </p:nvPicPr>
        <p:blipFill>
          <a:blip r:embed="rId2"/>
          <a:srcRect/>
          <a:stretch>
            <a:fillRect/>
          </a:stretch>
        </p:blipFill>
        <p:spPr bwMode="auto">
          <a:xfrm>
            <a:off x="5461736" y="685800"/>
            <a:ext cx="3682264" cy="25892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Arthroscopy</a:t>
            </a:r>
            <a:endParaRPr lang="en-US" dirty="0"/>
          </a:p>
        </p:txBody>
      </p:sp>
      <p:sp>
        <p:nvSpPr>
          <p:cNvPr id="3" name="Content Placeholder 2"/>
          <p:cNvSpPr>
            <a:spLocks noGrp="1"/>
          </p:cNvSpPr>
          <p:nvPr>
            <p:ph idx="1"/>
          </p:nvPr>
        </p:nvSpPr>
        <p:spPr>
          <a:xfrm>
            <a:off x="457200" y="1143000"/>
            <a:ext cx="8458200" cy="5181600"/>
          </a:xfrm>
        </p:spPr>
        <p:txBody>
          <a:bodyPr>
            <a:normAutofit/>
          </a:bodyPr>
          <a:lstStyle/>
          <a:p>
            <a:r>
              <a:rPr lang="en-US" sz="2400" dirty="0" smtClean="0"/>
              <a:t>   Allow direct visualization of a joint to diagnose   joint disorders, carried out in operating room.</a:t>
            </a:r>
          </a:p>
          <a:p>
            <a:endParaRPr lang="en-US" sz="2400" dirty="0" smtClean="0"/>
          </a:p>
          <a:p>
            <a:r>
              <a:rPr lang="en-US" sz="2400" dirty="0" smtClean="0"/>
              <a:t>Injection of a local anesthetic into the joint is</a:t>
            </a:r>
            <a:br>
              <a:rPr lang="en-US" sz="2400" dirty="0" smtClean="0"/>
            </a:br>
            <a:r>
              <a:rPr lang="en-US" sz="2400" dirty="0" smtClean="0"/>
              <a:t>used, a large-bore needle is inserted, and the</a:t>
            </a:r>
            <a:br>
              <a:rPr lang="en-US" sz="2400" dirty="0" smtClean="0"/>
            </a:br>
            <a:r>
              <a:rPr lang="en-US" sz="2400" dirty="0" smtClean="0"/>
              <a:t>joint is distended with saline.</a:t>
            </a:r>
          </a:p>
          <a:p>
            <a:r>
              <a:rPr lang="en-US" sz="2400" dirty="0" smtClean="0"/>
              <a:t>   The </a:t>
            </a:r>
            <a:r>
              <a:rPr lang="en-US" sz="2400" dirty="0" err="1" smtClean="0"/>
              <a:t>arthroscope</a:t>
            </a:r>
            <a:r>
              <a:rPr lang="en-US" sz="2400" dirty="0" smtClean="0"/>
              <a:t> is introduced and structure,</a:t>
            </a:r>
            <a:br>
              <a:rPr lang="en-US" sz="2400" dirty="0" smtClean="0"/>
            </a:br>
            <a:r>
              <a:rPr lang="en-US" sz="2400" dirty="0" err="1" smtClean="0"/>
              <a:t>synovium</a:t>
            </a:r>
            <a:r>
              <a:rPr lang="en-US" sz="2400" dirty="0" smtClean="0"/>
              <a:t>, and </a:t>
            </a:r>
            <a:r>
              <a:rPr lang="en-US" sz="2400" dirty="0" err="1" smtClean="0"/>
              <a:t>articular</a:t>
            </a:r>
            <a:r>
              <a:rPr lang="en-US" sz="2400" dirty="0" smtClean="0"/>
              <a:t> surfaces are visualized.</a:t>
            </a:r>
            <a:br>
              <a:rPr lang="en-US" sz="2400" dirty="0" smtClean="0"/>
            </a:br>
            <a:r>
              <a:rPr lang="en-US" sz="2400" dirty="0" smtClean="0"/>
              <a:t/>
            </a:r>
            <a:br>
              <a:rPr lang="en-US" sz="2400" dirty="0" smtClean="0"/>
            </a:br>
            <a:r>
              <a:rPr lang="en-US" sz="2600" dirty="0" smtClean="0"/>
              <a:t>In addition, fluid may be drained from the joint and tissue removed for biopsy.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sz="2400" dirty="0" smtClean="0"/>
              <a:t>RELATED NURSING CARE If general anesthesia is used, client is NPO after midnight. Following the procedure, assess for bleeding and swelling, apply ice to the area if prescribed, and teach client to avoid excessive use of the joint for 2 to 3 days.</a:t>
            </a:r>
            <a:br>
              <a:rPr lang="en-US" sz="2400" dirty="0" smtClean="0"/>
            </a:br>
            <a:r>
              <a:rPr lang="en-US" dirty="0" smtClean="0"/>
              <a:t/>
            </a:r>
            <a:br>
              <a:rPr lang="en-US" dirty="0" smtClean="0"/>
            </a:br>
            <a:endParaRPr lang="en-US" dirty="0"/>
          </a:p>
        </p:txBody>
      </p:sp>
      <p:pic>
        <p:nvPicPr>
          <p:cNvPr id="7170" name="Picture 2" descr="C:\Users\Medo\Desktop\knee-arthroscopy-2.jpg"/>
          <p:cNvPicPr>
            <a:picLocks noChangeAspect="1" noChangeArrowheads="1"/>
          </p:cNvPicPr>
          <p:nvPr/>
        </p:nvPicPr>
        <p:blipFill>
          <a:blip r:embed="rId2"/>
          <a:srcRect/>
          <a:stretch>
            <a:fillRect/>
          </a:stretch>
        </p:blipFill>
        <p:spPr bwMode="auto">
          <a:xfrm>
            <a:off x="685800" y="2819400"/>
            <a:ext cx="4203700" cy="3148717"/>
          </a:xfrm>
          <a:prstGeom prst="rect">
            <a:avLst/>
          </a:prstGeom>
          <a:noFill/>
        </p:spPr>
      </p:pic>
      <p:pic>
        <p:nvPicPr>
          <p:cNvPr id="7171" name="Picture 3" descr="C:\Users\Medo\Desktop\Lateral_meniscus_damaged_tibial_cartilage.jpg"/>
          <p:cNvPicPr>
            <a:picLocks noChangeAspect="1" noChangeArrowheads="1"/>
          </p:cNvPicPr>
          <p:nvPr/>
        </p:nvPicPr>
        <p:blipFill>
          <a:blip r:embed="rId3"/>
          <a:srcRect/>
          <a:stretch>
            <a:fillRect/>
          </a:stretch>
        </p:blipFill>
        <p:spPr bwMode="auto">
          <a:xfrm>
            <a:off x="5257800" y="2971800"/>
            <a:ext cx="3446076" cy="2590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1.Infection,</a:t>
            </a:r>
            <a:br>
              <a:rPr lang="en-US" dirty="0" smtClean="0"/>
            </a:br>
            <a:r>
              <a:rPr lang="en-US" dirty="0" smtClean="0"/>
              <a:t>2. </a:t>
            </a:r>
            <a:r>
              <a:rPr lang="en-US" dirty="0" err="1" smtClean="0"/>
              <a:t>Hemarthrosis</a:t>
            </a:r>
            <a:r>
              <a:rPr lang="en-US" dirty="0" smtClean="0"/>
              <a:t>,</a:t>
            </a:r>
            <a:br>
              <a:rPr lang="en-US" dirty="0" smtClean="0"/>
            </a:br>
            <a:r>
              <a:rPr lang="en-US" dirty="0" smtClean="0"/>
              <a:t>3. Neurovascular compromise,</a:t>
            </a:r>
            <a:br>
              <a:rPr lang="en-US" dirty="0" smtClean="0"/>
            </a:br>
            <a:r>
              <a:rPr lang="en-US" dirty="0" smtClean="0"/>
              <a:t>4. </a:t>
            </a:r>
            <a:r>
              <a:rPr lang="en-US" dirty="0" err="1" smtClean="0"/>
              <a:t>Thrombophlebitis</a:t>
            </a:r>
            <a:r>
              <a:rPr lang="en-US" dirty="0" smtClean="0"/>
              <a:t>,</a:t>
            </a:r>
            <a:br>
              <a:rPr lang="en-US" dirty="0" smtClean="0"/>
            </a:br>
            <a:r>
              <a:rPr lang="en-US" dirty="0" smtClean="0"/>
              <a:t>5. Stiffness,</a:t>
            </a:r>
            <a:br>
              <a:rPr lang="en-US" dirty="0" smtClean="0"/>
            </a:br>
            <a:r>
              <a:rPr lang="en-US" dirty="0" smtClean="0"/>
              <a:t>6. Effusion,</a:t>
            </a:r>
            <a:br>
              <a:rPr lang="en-US" dirty="0" smtClean="0"/>
            </a:br>
            <a:r>
              <a:rPr lang="en-US" dirty="0" smtClean="0"/>
              <a:t>7. Adhesions,</a:t>
            </a:r>
            <a:br>
              <a:rPr lang="en-US" dirty="0" smtClean="0"/>
            </a:br>
            <a:r>
              <a:rPr lang="en-US" dirty="0" smtClean="0"/>
              <a:t>8. Delayed wound healing</a:t>
            </a:r>
            <a:br>
              <a:rPr lang="en-US" dirty="0" smtClean="0"/>
            </a:br>
            <a:r>
              <a:rPr lang="en-US" dirty="0" smtClean="0"/>
              <a:t/>
            </a:r>
            <a:br>
              <a:rPr lang="en-US" dirty="0" smtClean="0"/>
            </a:br>
            <a:endParaRPr lang="en-US" dirty="0"/>
          </a:p>
        </p:txBody>
      </p:sp>
      <p:sp>
        <p:nvSpPr>
          <p:cNvPr id="3" name="Title 2"/>
          <p:cNvSpPr>
            <a:spLocks noGrp="1"/>
          </p:cNvSpPr>
          <p:nvPr>
            <p:ph type="title"/>
          </p:nvPr>
        </p:nvSpPr>
        <p:spPr>
          <a:xfrm>
            <a:off x="457200" y="274638"/>
            <a:ext cx="8229600" cy="2087562"/>
          </a:xfrm>
        </p:spPr>
        <p:txBody>
          <a:bodyPr>
            <a:normAutofit/>
          </a:bodyPr>
          <a:lstStyle/>
          <a:p>
            <a:r>
              <a:rPr lang="en-US" dirty="0" smtClean="0"/>
              <a:t>COMPLICATIONS: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11891"/>
          </a:xfrm>
        </p:spPr>
        <p:txBody>
          <a:bodyPr>
            <a:normAutofit fontScale="25000" lnSpcReduction="20000"/>
          </a:bodyPr>
          <a:lstStyle/>
          <a:p>
            <a:pPr>
              <a:buNone/>
            </a:pPr>
            <a:r>
              <a:rPr lang="en-US" sz="8000" dirty="0" smtClean="0">
                <a:latin typeface="Arial" pitchFamily="34" charset="0"/>
                <a:cs typeface="Arial" pitchFamily="34" charset="0"/>
              </a:rPr>
              <a:t>   1. Wrapped the joint with a compression dressing to control swelling</a:t>
            </a:r>
          </a:p>
          <a:p>
            <a:pPr>
              <a:buNone/>
            </a:pP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2. Ice may be applied to control edema and discomfort</a:t>
            </a:r>
          </a:p>
          <a:p>
            <a:pPr>
              <a:buNone/>
            </a:pP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3. The joint is kept extended and elevated to reduce swelling</a:t>
            </a:r>
          </a:p>
          <a:p>
            <a:pPr>
              <a:buNone/>
            </a:pP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4. Monitor neurovascular function:</a:t>
            </a:r>
          </a:p>
          <a:p>
            <a:pPr>
              <a:buNone/>
            </a:pP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b="1" dirty="0" smtClean="0">
                <a:latin typeface="Arial" pitchFamily="34" charset="0"/>
                <a:cs typeface="Arial" pitchFamily="34" charset="0"/>
              </a:rPr>
              <a:t>Circulation: </a:t>
            </a:r>
            <a:r>
              <a:rPr lang="en-US" sz="8000" dirty="0" smtClean="0">
                <a:latin typeface="Arial" pitchFamily="34" charset="0"/>
                <a:cs typeface="Arial" pitchFamily="34" charset="0"/>
              </a:rPr>
              <a:t>Color, Temperature, Capillary refill</a:t>
            </a:r>
            <a:br>
              <a:rPr lang="en-US" sz="8000" dirty="0" smtClean="0">
                <a:latin typeface="Arial" pitchFamily="34" charset="0"/>
                <a:cs typeface="Arial" pitchFamily="34" charset="0"/>
              </a:rPr>
            </a:br>
            <a:r>
              <a:rPr lang="en-US" sz="8000" b="1" dirty="0" smtClean="0">
                <a:latin typeface="Arial" pitchFamily="34" charset="0"/>
                <a:cs typeface="Arial" pitchFamily="34" charset="0"/>
              </a:rPr>
              <a:t>Motion: </a:t>
            </a:r>
            <a:r>
              <a:rPr lang="en-US" sz="8000" dirty="0" smtClean="0">
                <a:latin typeface="Arial" pitchFamily="34" charset="0"/>
                <a:cs typeface="Arial" pitchFamily="34" charset="0"/>
              </a:rPr>
              <a:t>Weakness, Paralysis</a:t>
            </a:r>
            <a:br>
              <a:rPr lang="en-US" sz="8000" dirty="0" smtClean="0">
                <a:latin typeface="Arial" pitchFamily="34" charset="0"/>
                <a:cs typeface="Arial" pitchFamily="34" charset="0"/>
              </a:rPr>
            </a:br>
            <a:r>
              <a:rPr lang="en-US" sz="8000" b="1" dirty="0" smtClean="0">
                <a:latin typeface="Arial" pitchFamily="34" charset="0"/>
                <a:cs typeface="Arial" pitchFamily="34" charset="0"/>
              </a:rPr>
              <a:t>Sensation: </a:t>
            </a:r>
            <a:r>
              <a:rPr lang="en-US" sz="8000" dirty="0" err="1" smtClean="0">
                <a:latin typeface="Arial" pitchFamily="34" charset="0"/>
                <a:cs typeface="Arial" pitchFamily="34" charset="0"/>
              </a:rPr>
              <a:t>Paresthesia</a:t>
            </a:r>
            <a:r>
              <a:rPr lang="en-US" sz="8000" dirty="0" smtClean="0">
                <a:latin typeface="Arial" pitchFamily="34" charset="0"/>
                <a:cs typeface="Arial" pitchFamily="34" charset="0"/>
              </a:rPr>
              <a:t>, Unrelenting pain, Pain on passive stretch, Absence of feeling</a:t>
            </a:r>
            <a:br>
              <a:rPr lang="en-US" sz="8000" dirty="0" smtClean="0">
                <a:latin typeface="Arial" pitchFamily="34" charset="0"/>
                <a:cs typeface="Arial" pitchFamily="34" charset="0"/>
              </a:rPr>
            </a:br>
            <a:endParaRPr lang="en-US" sz="8000" dirty="0" smtClean="0">
              <a:latin typeface="Arial" pitchFamily="34" charset="0"/>
              <a:cs typeface="Arial" pitchFamily="34" charset="0"/>
            </a:endParaRPr>
          </a:p>
          <a:p>
            <a:pPr>
              <a:buNone/>
            </a:pPr>
            <a:r>
              <a:rPr lang="en-US" sz="8000" dirty="0" smtClean="0">
                <a:latin typeface="Arial" pitchFamily="34" charset="0"/>
                <a:cs typeface="Arial" pitchFamily="34" charset="0"/>
              </a:rPr>
              <a:t>    5. Administer analgesics to control discomfort</a:t>
            </a:r>
          </a:p>
          <a:p>
            <a:pPr>
              <a:buNone/>
            </a:pP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6. Explain when the patient can resume</a:t>
            </a:r>
            <a:br>
              <a:rPr lang="en-US" sz="8000" dirty="0" smtClean="0">
                <a:latin typeface="Arial" pitchFamily="34" charset="0"/>
                <a:cs typeface="Arial" pitchFamily="34" charset="0"/>
              </a:rPr>
            </a:br>
            <a:r>
              <a:rPr lang="en-US" sz="8000" dirty="0" smtClean="0">
                <a:latin typeface="Arial" pitchFamily="34" charset="0"/>
                <a:cs typeface="Arial" pitchFamily="34" charset="0"/>
              </a:rPr>
              <a:t>activity and what weight-bearing limits</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endParaRPr lang="en-US" sz="8000" dirty="0" smtClean="0">
              <a:latin typeface="Arial" pitchFamily="34" charset="0"/>
              <a:cs typeface="Arial" pitchFamily="34" charset="0"/>
            </a:endParaRPr>
          </a:p>
          <a:p>
            <a:endParaRPr lang="en-US" dirty="0" smtClean="0"/>
          </a:p>
          <a:p>
            <a:pPr>
              <a:buNone/>
            </a:pPr>
            <a:r>
              <a:rPr lang="en-US" dirty="0" smtClean="0"/>
              <a:t/>
            </a:r>
            <a:br>
              <a:rPr lang="en-US" dirty="0" smtClean="0"/>
            </a:br>
            <a:endParaRPr lang="en-US" dirty="0"/>
          </a:p>
        </p:txBody>
      </p:sp>
      <p:sp>
        <p:nvSpPr>
          <p:cNvPr id="3" name="Title 2"/>
          <p:cNvSpPr>
            <a:spLocks noGrp="1"/>
          </p:cNvSpPr>
          <p:nvPr>
            <p:ph type="title"/>
          </p:nvPr>
        </p:nvSpPr>
        <p:spPr>
          <a:xfrm>
            <a:off x="304800" y="274638"/>
            <a:ext cx="8382000" cy="1630362"/>
          </a:xfrm>
        </p:spPr>
        <p:txBody>
          <a:bodyPr>
            <a:normAutofit fontScale="90000"/>
          </a:bodyPr>
          <a:lstStyle/>
          <a:p>
            <a:r>
              <a:rPr lang="en-US" dirty="0" smtClean="0"/>
              <a:t>NURSING CARE</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67512"/>
          </a:xfrm>
        </p:spPr>
        <p:txBody>
          <a:bodyPr>
            <a:normAutofit fontScale="90000"/>
          </a:bodyPr>
          <a:lstStyle/>
          <a:p>
            <a:r>
              <a:rPr lang="en-US" dirty="0" err="1" smtClean="0">
                <a:solidFill>
                  <a:srgbClr val="FF0000"/>
                </a:solidFill>
              </a:rPr>
              <a:t>Arthrocentesis</a:t>
            </a:r>
            <a:endParaRPr lang="en-US" dirty="0">
              <a:solidFill>
                <a:srgbClr val="FF0000"/>
              </a:solidFill>
            </a:endParaRPr>
          </a:p>
        </p:txBody>
      </p:sp>
      <p:sp>
        <p:nvSpPr>
          <p:cNvPr id="3" name="Content Placeholder 2"/>
          <p:cNvSpPr>
            <a:spLocks noGrp="1"/>
          </p:cNvSpPr>
          <p:nvPr>
            <p:ph idx="1"/>
          </p:nvPr>
        </p:nvSpPr>
        <p:spPr>
          <a:xfrm>
            <a:off x="304800" y="1219200"/>
            <a:ext cx="8382000" cy="5105400"/>
          </a:xfrm>
        </p:spPr>
        <p:txBody>
          <a:bodyPr>
            <a:normAutofit fontScale="77500" lnSpcReduction="20000"/>
          </a:bodyPr>
          <a:lstStyle/>
          <a:p>
            <a:pPr>
              <a:buNone/>
            </a:pPr>
            <a:r>
              <a:rPr lang="en-US" dirty="0" smtClean="0"/>
              <a:t>  PURPOSE AND DESCRIPTION Done to obtain synovial fluid from a joint for diagnosis (such as infections) or to remove excess fluid. A needle is inserted through the joint capsule and fluid is aspirated.</a:t>
            </a:r>
          </a:p>
          <a:p>
            <a:pPr>
              <a:buNone/>
            </a:pPr>
            <a:endParaRPr lang="en-US" dirty="0" smtClean="0"/>
          </a:p>
          <a:p>
            <a:pPr>
              <a:buNone/>
            </a:pPr>
            <a:r>
              <a:rPr lang="en-US" dirty="0" smtClean="0"/>
              <a:t>    RELATED NURSING CARE</a:t>
            </a:r>
            <a:br>
              <a:rPr lang="en-US" dirty="0" smtClean="0"/>
            </a:br>
            <a:r>
              <a:rPr lang="en-US" dirty="0" smtClean="0"/>
              <a:t>No special preparation is needed. Apply compression dressing</a:t>
            </a:r>
            <a:br>
              <a:rPr lang="en-US" dirty="0" smtClean="0"/>
            </a:br>
            <a:r>
              <a:rPr lang="en-US" dirty="0" smtClean="0"/>
              <a:t>and assess for bleeding and leakage of fluid following the</a:t>
            </a:r>
            <a:br>
              <a:rPr lang="en-US" dirty="0" smtClean="0"/>
            </a:br>
            <a:r>
              <a:rPr lang="en-US" dirty="0" smtClean="0"/>
              <a:t>procedure.</a:t>
            </a:r>
            <a:br>
              <a:rPr lang="en-US" dirty="0" smtClean="0"/>
            </a:br>
            <a:r>
              <a:rPr lang="en-US" dirty="0" smtClean="0"/>
              <a:t/>
            </a:r>
            <a:br>
              <a:rPr lang="en-US" dirty="0" smtClean="0"/>
            </a:br>
            <a:endParaRPr lang="en-US" dirty="0" smtClean="0"/>
          </a:p>
          <a:p>
            <a:pPr>
              <a:buNone/>
            </a:pPr>
            <a:endParaRPr lang="en-US" dirty="0" smtClean="0"/>
          </a:p>
          <a:p>
            <a:pPr>
              <a:buNone/>
            </a:pPr>
            <a:endParaRPr lang="en-US" dirty="0" smtClean="0"/>
          </a:p>
          <a:p>
            <a:pPr>
              <a:buNone/>
            </a:pPr>
            <a:r>
              <a:rPr lang="en-US" dirty="0" smtClean="0"/>
              <a:t/>
            </a:r>
            <a:br>
              <a:rPr lang="en-US" dirty="0" smtClean="0"/>
            </a:br>
            <a:r>
              <a:rPr lang="en-US" dirty="0" smtClean="0"/>
              <a:t/>
            </a:r>
            <a:br>
              <a:rPr lang="en-US" dirty="0" smtClean="0"/>
            </a:br>
            <a:endParaRPr lang="en-US" dirty="0"/>
          </a:p>
        </p:txBody>
      </p:sp>
      <p:pic>
        <p:nvPicPr>
          <p:cNvPr id="9224" name="Picture 8" descr="C:\Users\Medo\Desktop\ئرلاي.jpg"/>
          <p:cNvPicPr>
            <a:picLocks noChangeAspect="1" noChangeArrowheads="1"/>
          </p:cNvPicPr>
          <p:nvPr/>
        </p:nvPicPr>
        <p:blipFill>
          <a:blip r:embed="rId2"/>
          <a:srcRect/>
          <a:stretch>
            <a:fillRect/>
          </a:stretch>
        </p:blipFill>
        <p:spPr bwMode="auto">
          <a:xfrm>
            <a:off x="4038600" y="3608451"/>
            <a:ext cx="4132262" cy="324954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solidFill>
                  <a:srgbClr val="FF0000"/>
                </a:solidFill>
              </a:rPr>
              <a:t>Electromyogram</a:t>
            </a:r>
            <a:r>
              <a:rPr lang="en-US" dirty="0" smtClean="0">
                <a:solidFill>
                  <a:srgbClr val="FF0000"/>
                </a:solidFill>
              </a:rPr>
              <a:t> (EMG)</a:t>
            </a:r>
            <a:endParaRPr lang="en-US" dirty="0">
              <a:solidFill>
                <a:srgbClr val="FF0000"/>
              </a:solidFill>
            </a:endParaRPr>
          </a:p>
        </p:txBody>
      </p:sp>
      <p:sp>
        <p:nvSpPr>
          <p:cNvPr id="3" name="Content Placeholder 2"/>
          <p:cNvSpPr>
            <a:spLocks noGrp="1"/>
          </p:cNvSpPr>
          <p:nvPr>
            <p:ph idx="1"/>
          </p:nvPr>
        </p:nvSpPr>
        <p:spPr>
          <a:xfrm>
            <a:off x="457200" y="1447800"/>
            <a:ext cx="8229600" cy="4876800"/>
          </a:xfrm>
        </p:spPr>
        <p:txBody>
          <a:bodyPr>
            <a:normAutofit/>
          </a:bodyPr>
          <a:lstStyle/>
          <a:p>
            <a:pPr>
              <a:buNone/>
            </a:pPr>
            <a:r>
              <a:rPr lang="en-US" dirty="0" smtClean="0"/>
              <a:t>  </a:t>
            </a:r>
            <a:r>
              <a:rPr lang="en-US" sz="1800" dirty="0" smtClean="0"/>
              <a:t>An EMG measures the electrical activity of skeletal muscles at rest and during contraction; this information is useful in diagnosing neuromuscular diseases. Needle electrodes are inserted into skeletal muscle (as on the legs) and electrical activity can be heard, viewed on an oscilloscope, and recorded on graph paper. Normally, there is no electrical activity at rest</a:t>
            </a:r>
            <a:br>
              <a:rPr lang="en-US" sz="1800" dirty="0" smtClean="0"/>
            </a:br>
            <a:r>
              <a:rPr lang="en-US" dirty="0" smtClean="0"/>
              <a:t/>
            </a:r>
            <a:br>
              <a:rPr lang="en-US" dirty="0" smtClean="0"/>
            </a:br>
            <a:endParaRPr lang="en-US" dirty="0"/>
          </a:p>
        </p:txBody>
      </p:sp>
      <p:pic>
        <p:nvPicPr>
          <p:cNvPr id="8194" name="Picture 2" descr="C:\Users\Medo\Desktop\emg-1.jpg"/>
          <p:cNvPicPr>
            <a:picLocks noChangeAspect="1" noChangeArrowheads="1"/>
          </p:cNvPicPr>
          <p:nvPr/>
        </p:nvPicPr>
        <p:blipFill>
          <a:blip r:embed="rId2"/>
          <a:srcRect/>
          <a:stretch>
            <a:fillRect/>
          </a:stretch>
        </p:blipFill>
        <p:spPr bwMode="auto">
          <a:xfrm>
            <a:off x="1295400" y="3276600"/>
            <a:ext cx="6324600" cy="335715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smtClean="0"/>
              <a:t>Biopsy may be performed to determine the structure and composition of bone marrow, bone, muscle, or </a:t>
            </a:r>
            <a:r>
              <a:rPr lang="en-US" dirty="0" err="1" smtClean="0"/>
              <a:t>synovium</a:t>
            </a:r>
            <a:r>
              <a:rPr lang="en-US" dirty="0" smtClean="0"/>
              <a:t> to help diagnose specific diseases. It involves excising a sample of tissue that can be analyzed</a:t>
            </a:r>
            <a:br>
              <a:rPr lang="en-US" dirty="0" smtClean="0"/>
            </a:br>
            <a:r>
              <a:rPr lang="en-US" dirty="0" smtClean="0"/>
              <a:t>microscopically to determine cell morphology and tissue abnormalities.</a:t>
            </a:r>
            <a:br>
              <a:rPr lang="en-US" dirty="0" smtClean="0"/>
            </a:br>
            <a:r>
              <a:rPr lang="en-US" dirty="0" smtClean="0"/>
              <a:t/>
            </a:r>
            <a:br>
              <a:rPr lang="en-US" dirty="0" smtClean="0"/>
            </a:br>
            <a:endParaRPr lang="en-US" dirty="0"/>
          </a:p>
        </p:txBody>
      </p:sp>
      <p:sp>
        <p:nvSpPr>
          <p:cNvPr id="3" name="Title 2"/>
          <p:cNvSpPr>
            <a:spLocks noGrp="1"/>
          </p:cNvSpPr>
          <p:nvPr>
            <p:ph type="title"/>
          </p:nvPr>
        </p:nvSpPr>
        <p:spPr>
          <a:xfrm>
            <a:off x="381000" y="609600"/>
            <a:ext cx="8229600" cy="1143000"/>
          </a:xfrm>
        </p:spPr>
        <p:txBody>
          <a:bodyPr>
            <a:normAutofit fontScale="90000"/>
          </a:bodyPr>
          <a:lstStyle/>
          <a:p>
            <a:r>
              <a:rPr lang="en-US" dirty="0" smtClean="0">
                <a:solidFill>
                  <a:srgbClr val="FF0000"/>
                </a:solidFill>
              </a:rPr>
              <a:t>Biopsy</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lvl="0"/>
            <a:r>
              <a:rPr lang="en-US" dirty="0" smtClean="0"/>
              <a:t>3. Fracture pain is sharp and piercing and is relieved by immobilization.</a:t>
            </a:r>
            <a:br>
              <a:rPr lang="en-US" dirty="0" smtClean="0"/>
            </a:br>
            <a:r>
              <a:rPr lang="en-US" dirty="0" smtClean="0"/>
              <a:t>Sharp pain may also result from bone infection with muscle spasm or pressure on a sensory nerve.</a:t>
            </a:r>
          </a:p>
          <a:p>
            <a:pPr lvl="0"/>
            <a:endParaRPr lang="en-US" dirty="0" smtClean="0"/>
          </a:p>
          <a:p>
            <a:r>
              <a:rPr lang="en-US" dirty="0" smtClean="0"/>
              <a:t>4.Joint pain is felt around or in the joint and typically worsens with movement </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edo\Desktop\3.JPG"/>
          <p:cNvPicPr>
            <a:picLocks noChangeAspect="1" noChangeArrowheads="1"/>
          </p:cNvPicPr>
          <p:nvPr/>
        </p:nvPicPr>
        <p:blipFill>
          <a:blip r:embed="rId2"/>
          <a:srcRect/>
          <a:stretch>
            <a:fillRect/>
          </a:stretch>
        </p:blipFill>
        <p:spPr bwMode="auto">
          <a:xfrm>
            <a:off x="-81536" y="685800"/>
            <a:ext cx="9454136" cy="5410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pPr>
              <a:buNone/>
            </a:pPr>
            <a:r>
              <a:rPr lang="en-US" dirty="0" smtClean="0"/>
              <a:t>1. Know assessment of musculoskeletal system </a:t>
            </a:r>
          </a:p>
          <a:p>
            <a:pPr>
              <a:buNone/>
            </a:pPr>
            <a:r>
              <a:rPr lang="en-US" dirty="0" smtClean="0"/>
              <a:t>    (health history and physical assessment )</a:t>
            </a:r>
          </a:p>
          <a:p>
            <a:pPr>
              <a:buNone/>
            </a:pPr>
            <a:endParaRPr lang="en-US" dirty="0" smtClean="0"/>
          </a:p>
          <a:p>
            <a:pPr>
              <a:buNone/>
            </a:pPr>
            <a:r>
              <a:rPr lang="en-US" dirty="0" smtClean="0"/>
              <a:t>2. Know diagnostic test used in musculoskeletal system </a:t>
            </a:r>
            <a:endParaRPr lang="en-US" dirty="0"/>
          </a:p>
        </p:txBody>
      </p:sp>
      <p:sp>
        <p:nvSpPr>
          <p:cNvPr id="3" name="Title 2"/>
          <p:cNvSpPr>
            <a:spLocks noGrp="1"/>
          </p:cNvSpPr>
          <p:nvPr>
            <p:ph type="title"/>
          </p:nvPr>
        </p:nvSpPr>
        <p:spPr/>
        <p:txBody>
          <a:bodyPr/>
          <a:lstStyle/>
          <a:p>
            <a:r>
              <a:rPr lang="en-US" dirty="0" smtClean="0">
                <a:solidFill>
                  <a:srgbClr val="FF0000"/>
                </a:solidFill>
              </a:rPr>
              <a:t>SUMMARY</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 nurse is caring for a patient whose cancer metastasis has resulted in bone pain. Which </a:t>
            </a:r>
            <a:r>
              <a:rPr lang="en-US" dirty="0" err="1" smtClean="0"/>
              <a:t>ofthe</a:t>
            </a:r>
            <a:r>
              <a:rPr lang="en-US" dirty="0" smtClean="0"/>
              <a:t> following</a:t>
            </a:r>
            <a:br>
              <a:rPr lang="en-US" dirty="0" smtClean="0"/>
            </a:br>
            <a:r>
              <a:rPr lang="en-US" dirty="0" smtClean="0"/>
              <a:t>are typical characteristics </a:t>
            </a:r>
            <a:r>
              <a:rPr lang="en-US" dirty="0" smtClean="0"/>
              <a:t>of</a:t>
            </a:r>
            <a:r>
              <a:rPr lang="ar-IQ" smtClean="0"/>
              <a:t> </a:t>
            </a:r>
            <a:r>
              <a:rPr lang="en-US" smtClean="0"/>
              <a:t>bone </a:t>
            </a:r>
            <a:r>
              <a:rPr lang="en-US" dirty="0" smtClean="0"/>
              <a:t>pain?</a:t>
            </a:r>
            <a:br>
              <a:rPr lang="en-US" dirty="0" smtClean="0"/>
            </a:br>
            <a:r>
              <a:rPr lang="en-US" dirty="0" smtClean="0"/>
              <a:t>A) A dull, deep ache that is boring in nature</a:t>
            </a:r>
            <a:br>
              <a:rPr lang="en-US" dirty="0" smtClean="0"/>
            </a:br>
            <a:r>
              <a:rPr lang="en-US" dirty="0" smtClean="0"/>
              <a:t>B) Soreness or aching that may include cramping</a:t>
            </a:r>
            <a:br>
              <a:rPr lang="en-US" dirty="0" smtClean="0"/>
            </a:br>
            <a:r>
              <a:rPr lang="en-US" dirty="0" smtClean="0"/>
              <a:t>C) Sharp, piercing pain that is relieved by immobilization</a:t>
            </a:r>
            <a:br>
              <a:rPr lang="en-US" dirty="0" smtClean="0"/>
            </a:br>
            <a:r>
              <a:rPr lang="en-US" dirty="0" smtClean="0"/>
              <a:t>D) Spastic or sharp pain that radiates</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sz="4000" dirty="0" smtClean="0">
                <a:solidFill>
                  <a:srgbClr val="FF0000"/>
                </a:solidFill>
              </a:rPr>
              <a:t>Questions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 nurse on the orthopedic unit is assessing a patients </a:t>
            </a:r>
            <a:r>
              <a:rPr lang="en-US" dirty="0" err="1" smtClean="0"/>
              <a:t>peroneal</a:t>
            </a:r>
            <a:r>
              <a:rPr lang="en-US" dirty="0" smtClean="0"/>
              <a:t> nerve. The nurse will perform </a:t>
            </a:r>
            <a:r>
              <a:rPr lang="en-US" dirty="0" smtClean="0"/>
              <a:t>this</a:t>
            </a:r>
            <a:r>
              <a:rPr lang="ar-IQ" dirty="0" smtClean="0"/>
              <a:t> </a:t>
            </a:r>
            <a:r>
              <a:rPr lang="en-US" dirty="0" smtClean="0"/>
              <a:t>assessment </a:t>
            </a:r>
            <a:r>
              <a:rPr lang="en-US" dirty="0" smtClean="0"/>
              <a:t>by doing which </a:t>
            </a:r>
            <a:r>
              <a:rPr lang="en-US" dirty="0" smtClean="0"/>
              <a:t>of</a:t>
            </a:r>
            <a:r>
              <a:rPr lang="ar-IQ" dirty="0" smtClean="0"/>
              <a:t> </a:t>
            </a:r>
            <a:r>
              <a:rPr lang="en-US" dirty="0" smtClean="0"/>
              <a:t>the </a:t>
            </a:r>
            <a:r>
              <a:rPr lang="en-US" dirty="0" smtClean="0"/>
              <a:t>following actions?</a:t>
            </a:r>
            <a:br>
              <a:rPr lang="en-US" dirty="0" smtClean="0"/>
            </a:br>
            <a:r>
              <a:rPr lang="en-US" dirty="0" smtClean="0"/>
              <a:t>A) Pricking the skin between the great and second toe</a:t>
            </a:r>
            <a:br>
              <a:rPr lang="en-US" dirty="0" smtClean="0"/>
            </a:br>
            <a:r>
              <a:rPr lang="en-US" dirty="0" smtClean="0"/>
              <a:t>B) Stroking the skin on the sole </a:t>
            </a:r>
            <a:r>
              <a:rPr lang="en-US" dirty="0" smtClean="0"/>
              <a:t>of</a:t>
            </a:r>
            <a:r>
              <a:rPr lang="ar-IQ" dirty="0" smtClean="0"/>
              <a:t> </a:t>
            </a:r>
            <a:r>
              <a:rPr lang="en-US" dirty="0" smtClean="0"/>
              <a:t>the </a:t>
            </a:r>
            <a:r>
              <a:rPr lang="en-US" dirty="0" smtClean="0"/>
              <a:t>patients foot</a:t>
            </a:r>
            <a:br>
              <a:rPr lang="en-US" dirty="0" smtClean="0"/>
            </a:br>
            <a:r>
              <a:rPr lang="en-US" dirty="0" smtClean="0"/>
              <a:t>C) Pinching the skin between the thumb and index finger</a:t>
            </a:r>
            <a:br>
              <a:rPr lang="en-US" dirty="0" smtClean="0"/>
            </a:br>
            <a:r>
              <a:rPr lang="en-US" dirty="0" smtClean="0"/>
              <a:t>D) Stroking the distal fat pad </a:t>
            </a:r>
            <a:r>
              <a:rPr lang="en-US" dirty="0" smtClean="0"/>
              <a:t>of</a:t>
            </a:r>
            <a:r>
              <a:rPr lang="ar-IQ" dirty="0" smtClean="0"/>
              <a:t> </a:t>
            </a:r>
            <a:r>
              <a:rPr lang="en-US" dirty="0" smtClean="0"/>
              <a:t>the </a:t>
            </a:r>
            <a:r>
              <a:rPr lang="en-US" dirty="0" smtClean="0"/>
              <a:t>small finger</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sz="4000" dirty="0" smtClean="0">
                <a:solidFill>
                  <a:srgbClr val="FF0000"/>
                </a:solidFill>
              </a:rPr>
              <a:t>Questions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nurse Instruct the patient regarding the proper methods to control edema and pain after closed upper limbs fracture </a:t>
            </a:r>
          </a:p>
          <a:p>
            <a:r>
              <a:rPr lang="en-US" dirty="0" smtClean="0"/>
              <a:t>A. Elevate extremity to heart level </a:t>
            </a:r>
          </a:p>
          <a:p>
            <a:r>
              <a:rPr lang="en-US" dirty="0" smtClean="0"/>
              <a:t>B. Elevate the extremity below the heart level C. Decrease the fluid intake</a:t>
            </a:r>
          </a:p>
          <a:p>
            <a:r>
              <a:rPr lang="en-US" dirty="0" smtClean="0"/>
              <a:t>D. Increase the fluid intake </a:t>
            </a:r>
          </a:p>
          <a:p>
            <a:r>
              <a:rPr lang="en-US" dirty="0" smtClean="0"/>
              <a:t>E. Put the patient in a lateral position</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sz="4000" dirty="0" smtClean="0">
                <a:solidFill>
                  <a:srgbClr val="FF0000"/>
                </a:solidFill>
              </a:rPr>
              <a:t>Questions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one of the following is a local clinical manifestation of fractures? </a:t>
            </a:r>
          </a:p>
          <a:p>
            <a:r>
              <a:rPr lang="en-US" dirty="0" smtClean="0"/>
              <a:t>A. Hard lumps around the joint</a:t>
            </a:r>
          </a:p>
          <a:p>
            <a:r>
              <a:rPr lang="en-US" dirty="0" smtClean="0"/>
              <a:t>B. Anemia </a:t>
            </a:r>
          </a:p>
          <a:p>
            <a:r>
              <a:rPr lang="en-US" dirty="0" smtClean="0"/>
              <a:t>C. </a:t>
            </a:r>
            <a:r>
              <a:rPr lang="en-US" dirty="0" err="1" smtClean="0"/>
              <a:t>Ecchymosis</a:t>
            </a:r>
            <a:r>
              <a:rPr lang="en-US" dirty="0" smtClean="0"/>
              <a:t> </a:t>
            </a:r>
          </a:p>
          <a:p>
            <a:r>
              <a:rPr lang="en-US" dirty="0" smtClean="0"/>
              <a:t>D. Cold over the injured area </a:t>
            </a:r>
          </a:p>
          <a:p>
            <a:r>
              <a:rPr lang="en-US" dirty="0" smtClean="0"/>
              <a:t>E. </a:t>
            </a:r>
            <a:r>
              <a:rPr lang="en-US" dirty="0" err="1" smtClean="0"/>
              <a:t>Erythema</a:t>
            </a: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sz="4000" dirty="0" smtClean="0">
                <a:solidFill>
                  <a:srgbClr val="FF0000"/>
                </a:solidFill>
              </a:rPr>
              <a:t>Questions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bone scanning, the nurse encourages the patient to drink plenty of fluid to:</a:t>
            </a:r>
          </a:p>
          <a:p>
            <a:r>
              <a:rPr lang="en-US" dirty="0" smtClean="0"/>
              <a:t>A. Prevent dehydration</a:t>
            </a:r>
          </a:p>
          <a:p>
            <a:r>
              <a:rPr lang="en-US" dirty="0" smtClean="0"/>
              <a:t>B. Eliminate isotope </a:t>
            </a:r>
          </a:p>
          <a:p>
            <a:r>
              <a:rPr lang="en-US" dirty="0" smtClean="0"/>
              <a:t>C. Keep healthy joints </a:t>
            </a:r>
          </a:p>
          <a:p>
            <a:r>
              <a:rPr lang="en-US" dirty="0" smtClean="0"/>
              <a:t>D. Reduce discomfort</a:t>
            </a:r>
          </a:p>
          <a:p>
            <a:r>
              <a:rPr lang="en-US" dirty="0" smtClean="0"/>
              <a:t>E. Prevent fluid imbalance</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sz="4000" dirty="0" smtClean="0">
                <a:solidFill>
                  <a:srgbClr val="FF0000"/>
                </a:solidFill>
              </a:rPr>
              <a:t>Questions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10600" cy="4525963"/>
          </a:xfrm>
        </p:spPr>
        <p:txBody>
          <a:bodyPr/>
          <a:lstStyle/>
          <a:p>
            <a:pPr marL="342900" lvl="0" indent="-342900">
              <a:spcBef>
                <a:spcPct val="20000"/>
              </a:spcBef>
              <a:buClrTx/>
              <a:buSzTx/>
              <a:buNone/>
            </a:pPr>
            <a:r>
              <a:rPr lang="en-US" sz="3200" dirty="0" smtClean="0">
                <a:solidFill>
                  <a:prstClr val="black"/>
                </a:solidFill>
                <a:latin typeface="Andalus" panose="02020603050405020304" pitchFamily="18" charset="-78"/>
                <a:cs typeface="Andalus" panose="02020603050405020304" pitchFamily="18" charset="-78"/>
              </a:rPr>
              <a:t>   </a:t>
            </a:r>
          </a:p>
          <a:p>
            <a:pPr marL="342900" lvl="0" indent="-342900">
              <a:spcBef>
                <a:spcPct val="20000"/>
              </a:spcBef>
              <a:buClrTx/>
              <a:buSzTx/>
              <a:buNone/>
            </a:pPr>
            <a:r>
              <a:rPr lang="en-US" sz="3200" dirty="0" smtClean="0">
                <a:solidFill>
                  <a:prstClr val="black"/>
                </a:solidFill>
                <a:latin typeface="Andalus" panose="02020603050405020304" pitchFamily="18" charset="-78"/>
                <a:cs typeface="Andalus" panose="02020603050405020304" pitchFamily="18" charset="-78"/>
              </a:rPr>
              <a:t>   Textbook of medical-surgical nursing Description: 14th edition. | Philadelphia : </a:t>
            </a:r>
            <a:r>
              <a:rPr lang="en-US" sz="3200" dirty="0" err="1" smtClean="0">
                <a:solidFill>
                  <a:prstClr val="black"/>
                </a:solidFill>
                <a:latin typeface="Andalus" panose="02020603050405020304" pitchFamily="18" charset="-78"/>
                <a:cs typeface="Andalus" panose="02020603050405020304" pitchFamily="18" charset="-78"/>
              </a:rPr>
              <a:t>Wolters</a:t>
            </a:r>
            <a:r>
              <a:rPr lang="en-US" sz="3200" dirty="0" smtClean="0">
                <a:solidFill>
                  <a:prstClr val="black"/>
                </a:solidFill>
                <a:latin typeface="Andalus" panose="02020603050405020304" pitchFamily="18" charset="-78"/>
                <a:cs typeface="Andalus" panose="02020603050405020304" pitchFamily="18" charset="-78"/>
              </a:rPr>
              <a:t> </a:t>
            </a:r>
            <a:r>
              <a:rPr lang="en-US" sz="3200" dirty="0" err="1" smtClean="0">
                <a:solidFill>
                  <a:prstClr val="black"/>
                </a:solidFill>
                <a:latin typeface="Andalus" panose="02020603050405020304" pitchFamily="18" charset="-78"/>
                <a:cs typeface="Andalus" panose="02020603050405020304" pitchFamily="18" charset="-78"/>
              </a:rPr>
              <a:t>Kluwer</a:t>
            </a:r>
            <a:r>
              <a:rPr lang="en-US" sz="3200" dirty="0" smtClean="0">
                <a:solidFill>
                  <a:prstClr val="black"/>
                </a:solidFill>
                <a:latin typeface="Andalus" panose="02020603050405020304" pitchFamily="18" charset="-78"/>
                <a:cs typeface="Andalus" panose="02020603050405020304" pitchFamily="18" charset="-78"/>
              </a:rPr>
              <a:t>, [2018], ISBN 9781496355157 (2-volume American edition</a:t>
            </a:r>
            <a:r>
              <a:rPr lang="en-US" sz="3200" dirty="0" smtClean="0">
                <a:solidFill>
                  <a:prstClr val="black"/>
                </a:solidFill>
                <a:latin typeface="Aparajita" panose="020B0604020202020204" pitchFamily="34" charset="0"/>
                <a:cs typeface="Aparajita" panose="020B0604020202020204" pitchFamily="34" charset="0"/>
              </a:rPr>
              <a:t>) </a:t>
            </a:r>
          </a:p>
          <a:p>
            <a:pPr marL="342900" lvl="0" indent="-342900">
              <a:spcBef>
                <a:spcPct val="20000"/>
              </a:spcBef>
              <a:buClrTx/>
              <a:buSzTx/>
              <a:buFont typeface="Arial" pitchFamily="34" charset="0"/>
              <a:buChar char="•"/>
            </a:pPr>
            <a:endParaRPr lang="en-US" sz="3200" dirty="0" smtClean="0">
              <a:solidFill>
                <a:prstClr val="black"/>
              </a:solidFill>
              <a:latin typeface="Calibri"/>
            </a:endParaRPr>
          </a:p>
          <a:p>
            <a:endParaRPr lang="en-US" dirty="0"/>
          </a:p>
        </p:txBody>
      </p:sp>
      <p:sp>
        <p:nvSpPr>
          <p:cNvPr id="3" name="Title 2"/>
          <p:cNvSpPr>
            <a:spLocks noGrp="1"/>
          </p:cNvSpPr>
          <p:nvPr>
            <p:ph type="title"/>
          </p:nvPr>
        </p:nvSpPr>
        <p:spPr/>
        <p:txBody>
          <a:bodyPr/>
          <a:lstStyle/>
          <a:p>
            <a:r>
              <a:rPr lang="en-US" dirty="0" smtClean="0">
                <a:solidFill>
                  <a:srgbClr val="FF0000"/>
                </a:solidFill>
              </a:rPr>
              <a:t>Reference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p:txBody>
          <a:bodyPr/>
          <a:lstStyle/>
          <a:p>
            <a:endParaRPr lang="en-US" smtClean="0"/>
          </a:p>
        </p:txBody>
      </p:sp>
      <p:pic>
        <p:nvPicPr>
          <p:cNvPr id="34820" name="Picture 5" descr="C:\Users\Medo\Desktop\8ه5.JPG"/>
          <p:cNvPicPr>
            <a:picLocks noChangeAspect="1" noChangeArrowheads="1"/>
          </p:cNvPicPr>
          <p:nvPr/>
        </p:nvPicPr>
        <p:blipFill>
          <a:blip r:embed="rId2"/>
          <a:srcRect/>
          <a:stretch>
            <a:fillRect/>
          </a:stretch>
        </p:blipFill>
        <p:spPr bwMode="auto">
          <a:xfrm>
            <a:off x="990600" y="1066800"/>
            <a:ext cx="7170738"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rgbClr val="FF0000"/>
                </a:solidFill>
              </a:rPr>
              <a:t>Specific assessments that the nurse should make regarding the pain include the following:</a:t>
            </a:r>
            <a:r>
              <a:rPr lang="en-US" dirty="0" smtClean="0"/>
              <a:t/>
            </a:r>
            <a:br>
              <a:rPr lang="en-US" dirty="0" smtClean="0"/>
            </a:br>
            <a:r>
              <a:rPr lang="en-US" dirty="0" smtClean="0"/>
              <a:t>Is the body in proper alignment?</a:t>
            </a:r>
            <a:br>
              <a:rPr lang="en-US" dirty="0" smtClean="0"/>
            </a:br>
            <a:r>
              <a:rPr lang="en-US" dirty="0" smtClean="0"/>
              <a:t>Are the joints symmetrical or are bony deformities present?</a:t>
            </a:r>
            <a:br>
              <a:rPr lang="en-US" dirty="0" smtClean="0"/>
            </a:br>
            <a:r>
              <a:rPr lang="en-US" dirty="0" smtClean="0"/>
              <a:t>Is there any inflammation or arthritis, swelling, warmth, tenderness, or redness?</a:t>
            </a:r>
            <a:br>
              <a:rPr lang="en-US" dirty="0" smtClean="0"/>
            </a:br>
            <a:r>
              <a:rPr lang="en-US" dirty="0" smtClean="0"/>
              <a:t>Is there pressure from traction, bed linens, a cast, or other appliances?</a:t>
            </a:r>
            <a:br>
              <a:rPr lang="en-US" dirty="0" smtClean="0"/>
            </a:br>
            <a:r>
              <a:rPr lang="en-US" dirty="0" smtClean="0"/>
              <a:t>Is there tension on the skin at a pin site?</a:t>
            </a:r>
            <a:br>
              <a:rPr lang="en-US" dirty="0" smtClean="0"/>
            </a:br>
            <a:endParaRPr lang="en-US" dirty="0" smtClean="0"/>
          </a:p>
          <a:p>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JPG"/>
          <p:cNvPicPr>
            <a:picLocks noGrp="1" noChangeAspect="1"/>
          </p:cNvPicPr>
          <p:nvPr>
            <p:ph idx="1"/>
          </p:nvPr>
        </p:nvPicPr>
        <p:blipFill>
          <a:blip r:embed="rId2"/>
          <a:stretch>
            <a:fillRect/>
          </a:stretch>
        </p:blipFill>
        <p:spPr>
          <a:xfrm>
            <a:off x="713984" y="685800"/>
            <a:ext cx="7515616" cy="5715000"/>
          </a:xfrm>
        </p:spPr>
      </p:pic>
      <p:sp>
        <p:nvSpPr>
          <p:cNvPr id="3" name="Title 2"/>
          <p:cNvSpPr>
            <a:spLocks noGrp="1"/>
          </p:cNvSpPr>
          <p:nvPr>
            <p:ph type="title"/>
          </p:nvPr>
        </p:nvSpPr>
        <p:spPr>
          <a:xfrm>
            <a:off x="457200" y="838200"/>
            <a:ext cx="8229600" cy="228600"/>
          </a:xfrm>
        </p:spPr>
        <p:txBody>
          <a:bodyPr>
            <a:normAutofit fontScale="90000"/>
          </a:bodyPr>
          <a:lstStyle/>
          <a:p>
            <a:r>
              <a:rPr lang="en-US" sz="2700" dirty="0" smtClean="0"/>
              <a:t>Age-Related Changes of the Musculoskeletal System</a:t>
            </a:r>
            <a:br>
              <a:rPr lang="en-US" sz="27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10000"/>
          </a:bodyPr>
          <a:lstStyle/>
          <a:p>
            <a:r>
              <a:rPr lang="en-US" b="1" dirty="0" err="1" smtClean="0"/>
              <a:t>Paresthesias</a:t>
            </a:r>
            <a:r>
              <a:rPr lang="en-US" b="1" dirty="0" smtClean="0"/>
              <a:t> </a:t>
            </a:r>
            <a:r>
              <a:rPr lang="en-US" dirty="0" smtClean="0"/>
              <a:t>may be caused by pressure on nerves or by circulatory impairment</a:t>
            </a:r>
          </a:p>
          <a:p>
            <a:r>
              <a:rPr lang="en-US" dirty="0" smtClean="0">
                <a:solidFill>
                  <a:srgbClr val="FF0000"/>
                </a:solidFill>
              </a:rPr>
              <a:t>Questions that the nurse should ask regarding altered sensations include the following:</a:t>
            </a:r>
            <a:r>
              <a:rPr lang="en-US" dirty="0" smtClean="0"/>
              <a:t/>
            </a:r>
            <a:br>
              <a:rPr lang="en-US" dirty="0" smtClean="0"/>
            </a:br>
            <a:r>
              <a:rPr lang="en-US" dirty="0" smtClean="0"/>
              <a:t>1.Is the patient experiencing abnormal sensations, such as burning, tingling, or numbness?</a:t>
            </a:r>
            <a:br>
              <a:rPr lang="en-US" dirty="0" smtClean="0"/>
            </a:br>
            <a:r>
              <a:rPr lang="en-US" dirty="0" smtClean="0"/>
              <a:t>2.If the abnormal sensation involves an extremity, how does this feeling compare to sensation in the unaffected extremity?</a:t>
            </a:r>
            <a:br>
              <a:rPr lang="en-US" dirty="0" smtClean="0"/>
            </a:br>
            <a:r>
              <a:rPr lang="en-US" dirty="0" smtClean="0"/>
              <a:t>3.When did the condition begin? Is it getting worse?</a:t>
            </a:r>
            <a:br>
              <a:rPr lang="en-US" dirty="0" smtClean="0"/>
            </a:br>
            <a:r>
              <a:rPr lang="en-US" dirty="0" smtClean="0"/>
              <a:t>4.Does the patient also have pain</a:t>
            </a:r>
            <a:endParaRPr lang="en-US" dirty="0"/>
          </a:p>
        </p:txBody>
      </p:sp>
      <p:sp>
        <p:nvSpPr>
          <p:cNvPr id="3" name="Title 2"/>
          <p:cNvSpPr>
            <a:spLocks noGrp="1"/>
          </p:cNvSpPr>
          <p:nvPr>
            <p:ph type="title"/>
          </p:nvPr>
        </p:nvSpPr>
        <p:spPr/>
        <p:txBody>
          <a:bodyPr/>
          <a:lstStyle/>
          <a:p>
            <a:r>
              <a:rPr lang="en-US" dirty="0" smtClean="0">
                <a:solidFill>
                  <a:srgbClr val="FF0000"/>
                </a:solidFill>
              </a:rPr>
              <a:t>Altered Sensations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82000" cy="4648200"/>
          </a:xfrm>
        </p:spPr>
        <p:txBody>
          <a:bodyPr>
            <a:normAutofit/>
          </a:bodyPr>
          <a:lstStyle/>
          <a:p>
            <a:r>
              <a:rPr lang="en-US" dirty="0" smtClean="0"/>
              <a:t>1.occupation (e.g., does the patient’s work require physical activity or heavy lifting?),</a:t>
            </a:r>
            <a:br>
              <a:rPr lang="en-US" dirty="0" smtClean="0"/>
            </a:br>
            <a:r>
              <a:rPr lang="en-US" dirty="0" smtClean="0"/>
              <a:t>2. exercise patterns</a:t>
            </a:r>
          </a:p>
          <a:p>
            <a:r>
              <a:rPr lang="en-US" dirty="0" smtClean="0"/>
              <a:t>3. alcohol consumption, tobacco use, </a:t>
            </a:r>
          </a:p>
          <a:p>
            <a:r>
              <a:rPr lang="en-US" dirty="0" smtClean="0"/>
              <a:t>4.dietary intake (e.g., calcium and vitamin D). 5.Concurrent health conditions (e.g., diabetes, heart disease, chronic obstructive pulmonary disease, infection, and preexisting disability) 6. familial or genetic abnormalities </a:t>
            </a:r>
          </a:p>
          <a:p>
            <a:r>
              <a:rPr lang="en-US" dirty="0" smtClean="0"/>
              <a:t>7. history of trauma or injury</a:t>
            </a:r>
            <a:endParaRPr lang="en-US" dirty="0"/>
          </a:p>
        </p:txBody>
      </p:sp>
      <p:sp>
        <p:nvSpPr>
          <p:cNvPr id="3" name="Title 2"/>
          <p:cNvSpPr>
            <a:spLocks noGrp="1"/>
          </p:cNvSpPr>
          <p:nvPr>
            <p:ph type="title"/>
          </p:nvPr>
        </p:nvSpPr>
        <p:spPr>
          <a:xfrm>
            <a:off x="457200" y="274638"/>
            <a:ext cx="8229600" cy="1630362"/>
          </a:xfrm>
        </p:spPr>
        <p:txBody>
          <a:bodyPr>
            <a:normAutofit fontScale="90000"/>
          </a:bodyPr>
          <a:lstStyle/>
          <a:p>
            <a:r>
              <a:rPr lang="en-US" dirty="0" smtClean="0">
                <a:solidFill>
                  <a:srgbClr val="FF0000"/>
                </a:solidFill>
              </a:rPr>
              <a:t>Past Health, Social, and Family History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305800" cy="4343400"/>
          </a:xfrm>
        </p:spPr>
        <p:txBody>
          <a:bodyPr>
            <a:normAutofit fontScale="92500"/>
          </a:bodyPr>
          <a:lstStyle/>
          <a:p>
            <a:r>
              <a:rPr lang="en-US" dirty="0" smtClean="0"/>
              <a:t>1.Assess for other similarly affected family members in the past three</a:t>
            </a:r>
            <a:br>
              <a:rPr lang="en-US" dirty="0" smtClean="0"/>
            </a:br>
            <a:r>
              <a:rPr lang="en-US" dirty="0" smtClean="0"/>
              <a:t>generations.</a:t>
            </a:r>
          </a:p>
          <a:p>
            <a:r>
              <a:rPr lang="en-US" dirty="0" smtClean="0"/>
              <a:t>2.Assess for the presence of other related genetic conditions (e.g.,</a:t>
            </a:r>
            <a:br>
              <a:rPr lang="en-US" dirty="0" smtClean="0"/>
            </a:br>
            <a:r>
              <a:rPr lang="en-US" dirty="0" smtClean="0"/>
              <a:t>hematologic, cardiac, </a:t>
            </a:r>
            <a:r>
              <a:rPr lang="en-US" dirty="0" err="1" smtClean="0"/>
              <a:t>integumentary</a:t>
            </a:r>
            <a:r>
              <a:rPr lang="en-US" dirty="0" smtClean="0"/>
              <a:t> conditions).</a:t>
            </a:r>
            <a:br>
              <a:rPr lang="en-US" dirty="0" smtClean="0"/>
            </a:br>
            <a:r>
              <a:rPr lang="en-US" dirty="0" smtClean="0"/>
              <a:t>3.Determine the age at onset (e.g., fractures present at birth such as </a:t>
            </a:r>
            <a:r>
              <a:rPr lang="en-US" dirty="0" err="1" smtClean="0"/>
              <a:t>osteogenesis</a:t>
            </a:r>
            <a:r>
              <a:rPr lang="en-US" dirty="0" smtClean="0"/>
              <a:t> </a:t>
            </a:r>
            <a:r>
              <a:rPr lang="en-US" dirty="0" err="1" smtClean="0"/>
              <a:t>imperfecta</a:t>
            </a:r>
            <a:r>
              <a:rPr lang="en-US" dirty="0" smtClean="0"/>
              <a:t>, hip dislocation present at birth in DDH, or early-onset osteoporosis).</a:t>
            </a:r>
            <a:br>
              <a:rPr lang="en-US" dirty="0" smtClean="0"/>
            </a:br>
            <a:endParaRPr lang="en-US" dirty="0"/>
          </a:p>
        </p:txBody>
      </p:sp>
      <p:sp>
        <p:nvSpPr>
          <p:cNvPr id="3" name="Title 2"/>
          <p:cNvSpPr>
            <a:spLocks noGrp="1"/>
          </p:cNvSpPr>
          <p:nvPr>
            <p:ph type="title"/>
          </p:nvPr>
        </p:nvSpPr>
        <p:spPr>
          <a:xfrm>
            <a:off x="457200" y="274638"/>
            <a:ext cx="8229600" cy="2163762"/>
          </a:xfrm>
        </p:spPr>
        <p:txBody>
          <a:bodyPr>
            <a:normAutofit/>
          </a:bodyPr>
          <a:lstStyle/>
          <a:p>
            <a:r>
              <a:rPr lang="en-US" sz="3200" dirty="0" smtClean="0">
                <a:solidFill>
                  <a:srgbClr val="FF0000"/>
                </a:solidFill>
              </a:rPr>
              <a:t>Family History Assessment Related to Genetic Musculoskeletal Disorders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153400" cy="4800600"/>
          </a:xfrm>
        </p:spPr>
        <p:txBody>
          <a:bodyPr>
            <a:normAutofit lnSpcReduction="10000"/>
          </a:bodyPr>
          <a:lstStyle/>
          <a:p>
            <a:r>
              <a:rPr lang="en-US" dirty="0" smtClean="0"/>
              <a:t>1.Assess stature for general screening purposes (unusually short stature may be related to </a:t>
            </a:r>
            <a:r>
              <a:rPr lang="en-US" dirty="0" err="1" smtClean="0"/>
              <a:t>achondroplasia</a:t>
            </a:r>
            <a:r>
              <a:rPr lang="en-US" dirty="0" smtClean="0"/>
              <a:t>; unusually tall stature may be related to </a:t>
            </a:r>
            <a:r>
              <a:rPr lang="en-US" dirty="0" err="1" smtClean="0"/>
              <a:t>Marfan</a:t>
            </a:r>
            <a:r>
              <a:rPr lang="en-US" dirty="0" smtClean="0"/>
              <a:t> syndrome).</a:t>
            </a:r>
            <a:br>
              <a:rPr lang="en-US" dirty="0" smtClean="0"/>
            </a:br>
            <a:r>
              <a:rPr lang="en-US" dirty="0" smtClean="0"/>
              <a:t>2. Assess for disease-specific skeletal findings (e.g., </a:t>
            </a:r>
            <a:r>
              <a:rPr lang="en-US" dirty="0" err="1" smtClean="0"/>
              <a:t>pectusexcavatum</a:t>
            </a:r>
            <a:r>
              <a:rPr lang="en-US" dirty="0" smtClean="0"/>
              <a:t>, scoliosis, long fingers [</a:t>
            </a:r>
            <a:r>
              <a:rPr lang="en-US" dirty="0" err="1" smtClean="0"/>
              <a:t>Marfan</a:t>
            </a:r>
            <a:r>
              <a:rPr lang="en-US" dirty="0" smtClean="0"/>
              <a:t> syndrome], </a:t>
            </a:r>
          </a:p>
          <a:p>
            <a:r>
              <a:rPr lang="en-US" dirty="0" smtClean="0"/>
              <a:t>3.Assessment findings that could indicate a genetic musculoskeletal</a:t>
            </a:r>
            <a:br>
              <a:rPr lang="en-US" dirty="0" smtClean="0"/>
            </a:br>
            <a:r>
              <a:rPr lang="en-US" dirty="0" smtClean="0"/>
              <a:t>disorder </a:t>
            </a:r>
            <a:r>
              <a:rPr lang="en-US" dirty="0" err="1" smtClean="0"/>
              <a:t>include:e.g</a:t>
            </a:r>
            <a:r>
              <a:rPr lang="en-US" dirty="0" smtClean="0"/>
              <a:t> Enlarged hands or feet</a:t>
            </a:r>
            <a:br>
              <a:rPr lang="en-US" dirty="0" smtClean="0"/>
            </a:br>
            <a:r>
              <a:rPr lang="en-US" dirty="0" smtClean="0"/>
              <a:t>Flat feet or highly arched feet</a:t>
            </a:r>
            <a:br>
              <a:rPr lang="en-US" dirty="0" smtClean="0"/>
            </a:br>
            <a:endParaRPr lang="en-US" dirty="0"/>
          </a:p>
        </p:txBody>
      </p:sp>
      <p:sp>
        <p:nvSpPr>
          <p:cNvPr id="3" name="Title 2"/>
          <p:cNvSpPr>
            <a:spLocks noGrp="1"/>
          </p:cNvSpPr>
          <p:nvPr>
            <p:ph type="title"/>
          </p:nvPr>
        </p:nvSpPr>
        <p:spPr>
          <a:xfrm>
            <a:off x="533400" y="838200"/>
            <a:ext cx="8229600" cy="579438"/>
          </a:xfrm>
        </p:spPr>
        <p:txBody>
          <a:bodyPr>
            <a:normAutofit fontScale="90000"/>
          </a:bodyPr>
          <a:lstStyle/>
          <a:p>
            <a:r>
              <a:rPr lang="en-US" dirty="0" smtClean="0"/>
              <a:t>Patient Assessment Specific to Genetic Musculoskeletal Disorders</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TotalTime>
  <Words>1100</Words>
  <Application>Microsoft Office PowerPoint</Application>
  <PresentationFormat>On-screen Show (4:3)</PresentationFormat>
  <Paragraphs>180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Slide 1</vt:lpstr>
      <vt:lpstr>Health History</vt:lpstr>
      <vt:lpstr>Slide 3</vt:lpstr>
      <vt:lpstr>Slide 4</vt:lpstr>
      <vt:lpstr>Age-Related Changes of the Musculoskeletal System  </vt:lpstr>
      <vt:lpstr>Altered Sensations</vt:lpstr>
      <vt:lpstr>Past Health, Social, and Family History </vt:lpstr>
      <vt:lpstr>Family History Assessment Related to Genetic Musculoskeletal Disorders </vt:lpstr>
      <vt:lpstr>Patient Assessment Specific to Genetic Musculoskeletal Disorders </vt:lpstr>
      <vt:lpstr>Physical Assessment </vt:lpstr>
      <vt:lpstr>A. Posture </vt:lpstr>
      <vt:lpstr>Slide 12</vt:lpstr>
      <vt:lpstr>B. Gait </vt:lpstr>
      <vt:lpstr>c. Bone Integrity </vt:lpstr>
      <vt:lpstr>D. Joint Function</vt:lpstr>
      <vt:lpstr>E. Muscle Strength and Size </vt:lpstr>
      <vt:lpstr>  Diagnostic Evaluation      </vt:lpstr>
      <vt:lpstr> Arthrography A radiopaque contrast agent or air is injected into the joint cavity to visualize the joint structures, such as the ligaments, cartilage, tendons, and joint capsule. The joint is put through its range of motion to distribute the contrast agent while a series of x-rays are obtained   </vt:lpstr>
      <vt:lpstr>Computed tomography (CT) scan</vt:lpstr>
      <vt:lpstr>Magnetic resonance imaging (MRI)</vt:lpstr>
      <vt:lpstr>Bone scan</vt:lpstr>
      <vt:lpstr>Bone density (BD)</vt:lpstr>
      <vt:lpstr>Arthroscopy</vt:lpstr>
      <vt:lpstr>Slide 24</vt:lpstr>
      <vt:lpstr>COMPLICATIONS:  </vt:lpstr>
      <vt:lpstr>NURSING CARE  </vt:lpstr>
      <vt:lpstr>Arthrocentesis</vt:lpstr>
      <vt:lpstr>Electromyogram (EMG)</vt:lpstr>
      <vt:lpstr>Biopsy  </vt:lpstr>
      <vt:lpstr>Slide 30</vt:lpstr>
      <vt:lpstr>SUMMARY </vt:lpstr>
      <vt:lpstr>Questions</vt:lpstr>
      <vt:lpstr>Questions</vt:lpstr>
      <vt:lpstr>Questions</vt:lpstr>
      <vt:lpstr>Questions</vt:lpstr>
      <vt:lpstr>Questions</vt:lpstr>
      <vt:lpstr>Reference</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Medo</dc:creator>
  <cp:lastModifiedBy>Medo</cp:lastModifiedBy>
  <cp:revision>9</cp:revision>
  <dcterms:created xsi:type="dcterms:W3CDTF">2006-08-16T00:00:00Z</dcterms:created>
  <dcterms:modified xsi:type="dcterms:W3CDTF">2023-02-12T20:40:16Z</dcterms:modified>
</cp:coreProperties>
</file>